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0" r:id="rId2"/>
    <p:sldId id="319" r:id="rId3"/>
    <p:sldId id="273" r:id="rId4"/>
    <p:sldId id="278" r:id="rId5"/>
    <p:sldId id="281" r:id="rId6"/>
    <p:sldId id="275" r:id="rId7"/>
    <p:sldId id="276" r:id="rId8"/>
    <p:sldId id="277" r:id="rId9"/>
    <p:sldId id="311" r:id="rId10"/>
    <p:sldId id="279" r:id="rId11"/>
    <p:sldId id="314" r:id="rId12"/>
    <p:sldId id="282" r:id="rId13"/>
    <p:sldId id="283" r:id="rId14"/>
    <p:sldId id="280" r:id="rId15"/>
    <p:sldId id="285" r:id="rId16"/>
    <p:sldId id="286" r:id="rId17"/>
    <p:sldId id="287" r:id="rId18"/>
    <p:sldId id="315" r:id="rId19"/>
    <p:sldId id="288" r:id="rId20"/>
    <p:sldId id="289" r:id="rId21"/>
    <p:sldId id="290" r:id="rId22"/>
    <p:sldId id="312" r:id="rId23"/>
    <p:sldId id="291" r:id="rId24"/>
    <p:sldId id="292" r:id="rId25"/>
    <p:sldId id="293" r:id="rId26"/>
    <p:sldId id="294" r:id="rId27"/>
    <p:sldId id="316" r:id="rId28"/>
    <p:sldId id="296" r:id="rId29"/>
    <p:sldId id="297" r:id="rId30"/>
    <p:sldId id="298" r:id="rId31"/>
    <p:sldId id="299" r:id="rId32"/>
    <p:sldId id="300" r:id="rId33"/>
    <p:sldId id="301" r:id="rId34"/>
    <p:sldId id="302" r:id="rId35"/>
    <p:sldId id="303" r:id="rId36"/>
    <p:sldId id="304" r:id="rId37"/>
    <p:sldId id="307" r:id="rId38"/>
    <p:sldId id="317" r:id="rId39"/>
    <p:sldId id="308" r:id="rId40"/>
    <p:sldId id="309"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1" autoAdjust="0"/>
    <p:restoredTop sz="94660"/>
  </p:normalViewPr>
  <p:slideViewPr>
    <p:cSldViewPr snapToGrid="0">
      <p:cViewPr varScale="1">
        <p:scale>
          <a:sx n="72" d="100"/>
          <a:sy n="72" d="100"/>
        </p:scale>
        <p:origin x="642"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6FFE1-8CDE-4A2D-8F9D-3E62F2E0FCF2}" type="datetimeFigureOut">
              <a:rPr lang="fr-FR" smtClean="0"/>
              <a:t>31/03/2023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7D051-9884-4EC2-8361-4DD4D579C78F}" type="slidenum">
              <a:rPr lang="fr-FR" smtClean="0"/>
              <a:t>‹N°›</a:t>
            </a:fld>
            <a:endParaRPr lang="fr-FR"/>
          </a:p>
        </p:txBody>
      </p:sp>
    </p:spTree>
    <p:extLst>
      <p:ext uri="{BB962C8B-B14F-4D97-AF65-F5344CB8AC3E}">
        <p14:creationId xmlns:p14="http://schemas.microsoft.com/office/powerpoint/2010/main" val="304913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concept et le terme de biodiversité ont été démocratisés lors du sommet de la Terre qui s’est déroulé  à Rio en 1992. Ce terme est une contraction des mots biologique et diversité. </a:t>
            </a:r>
          </a:p>
          <a:p>
            <a:r>
              <a:rPr lang="fr-FR" dirty="0" smtClean="0"/>
              <a:t>La biodiversité traduit l’idée d’une variation au sein du monde du vivant. </a:t>
            </a:r>
          </a:p>
          <a:p>
            <a:r>
              <a:rPr lang="fr-FR" dirty="0" smtClean="0"/>
              <a:t>On entend souvent cette diversité au travers de la diversité des espèces. </a:t>
            </a:r>
          </a:p>
          <a:p>
            <a:r>
              <a:rPr lang="fr-FR" dirty="0" smtClean="0"/>
              <a:t>Mais elle comprend aussi la diversité au sein d’une même espèce qui découle d’une variabilité génétique ou à une plus grande échelle une diversité des écosystèmes.</a:t>
            </a:r>
          </a:p>
          <a:p>
            <a:r>
              <a:rPr lang="fr-FR" dirty="0" smtClean="0"/>
              <a:t>A l’</a:t>
            </a:r>
            <a:r>
              <a:rPr lang="fr-FR" dirty="0" err="1" smtClean="0"/>
              <a:t>echelle</a:t>
            </a:r>
            <a:r>
              <a:rPr lang="fr-FR" dirty="0" smtClean="0"/>
              <a:t> planétaire on parlera des grands biomes (La savane, La toundra, la forêt tropicale, le désert), à plus petite échelle on parlera d’habitats d’espèces (les landes, les pelouses, les falaises, les éboulis,…) </a:t>
            </a:r>
          </a:p>
          <a:p>
            <a:endParaRPr lang="fr-FR" dirty="0"/>
          </a:p>
          <a:p>
            <a:r>
              <a:rPr lang="fr-FR" dirty="0" smtClean="0"/>
              <a:t>Au-delà, la biodiversité englobe l’ensemble des interactions entre ces 3 niveaux. </a:t>
            </a:r>
          </a:p>
          <a:p>
            <a:endParaRPr lang="fr-FR" dirty="0"/>
          </a:p>
          <a:p>
            <a:r>
              <a:rPr lang="fr-FR" dirty="0" smtClean="0"/>
              <a:t>L’exemple des oiseaux migrateurs illustre bien les relations des espèces avec des habitats parfois très éloignés.</a:t>
            </a:r>
          </a:p>
          <a:p>
            <a:endParaRPr lang="fr-FR" dirty="0"/>
          </a:p>
          <a:p>
            <a:r>
              <a:rPr lang="fr-FR" dirty="0" smtClean="0"/>
              <a:t>Enfin, la notion de biodiversité porte aussi l’idée d’une variation temporelle. Elle évolue à la fois dans l’espace et dans le temps.</a:t>
            </a:r>
          </a:p>
          <a:p>
            <a:endParaRPr lang="fr-FR" dirty="0"/>
          </a:p>
          <a:p>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7D051-9884-4EC2-8361-4DD4D579C78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90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5623495" y="6457833"/>
            <a:ext cx="4304001" cy="3403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478BCA-CC76-4AE0-B398-4F6C38034598}" type="slidenum">
              <a:rPr lang="fr-FR" altLang="fr-FR"/>
              <a:pPr/>
              <a:t>20</a:t>
            </a:fld>
            <a:endParaRPr lang="fr-FR" altLang="fr-F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charset="0"/>
              <a:ea typeface="ＭＳ Ｐゴシック" pitchFamily="34" charset="-128"/>
            </a:endParaRPr>
          </a:p>
        </p:txBody>
      </p:sp>
    </p:spTree>
    <p:extLst>
      <p:ext uri="{BB962C8B-B14F-4D97-AF65-F5344CB8AC3E}">
        <p14:creationId xmlns:p14="http://schemas.microsoft.com/office/powerpoint/2010/main" val="426326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F3F078-D0F3-475D-87B0-1B9858090B99}" type="slidenum">
              <a:rPr lang="fr-FR" smtClean="0"/>
              <a:t>36</a:t>
            </a:fld>
            <a:endParaRPr lang="fr-FR"/>
          </a:p>
        </p:txBody>
      </p:sp>
    </p:spTree>
    <p:extLst>
      <p:ext uri="{BB962C8B-B14F-4D97-AF65-F5344CB8AC3E}">
        <p14:creationId xmlns:p14="http://schemas.microsoft.com/office/powerpoint/2010/main" val="71307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concept et le terme de biodiversité ont été démocratisés lors du sommet de la Terre qui s’est déroulé  à Rio en 1992. Ce terme est une contraction des mots biologique et diversité. </a:t>
            </a:r>
          </a:p>
          <a:p>
            <a:r>
              <a:rPr lang="fr-FR" dirty="0" smtClean="0"/>
              <a:t>La biodiversité traduit l’idée d’une variation au sein du monde du vivant. </a:t>
            </a:r>
          </a:p>
          <a:p>
            <a:r>
              <a:rPr lang="fr-FR" dirty="0" smtClean="0"/>
              <a:t>On entend souvent cette diversité au travers de la diversité des espèces. </a:t>
            </a:r>
          </a:p>
          <a:p>
            <a:r>
              <a:rPr lang="fr-FR" dirty="0" smtClean="0"/>
              <a:t>Mais elle comprend aussi la diversité au sein d’une même espèce qui découle d’une variabilité génétique ou à une plus grande échelle une diversité des écosystèmes.</a:t>
            </a:r>
          </a:p>
          <a:p>
            <a:r>
              <a:rPr lang="fr-FR" dirty="0" smtClean="0"/>
              <a:t>A l’</a:t>
            </a:r>
            <a:r>
              <a:rPr lang="fr-FR" dirty="0" err="1" smtClean="0"/>
              <a:t>echelle</a:t>
            </a:r>
            <a:r>
              <a:rPr lang="fr-FR" dirty="0" smtClean="0"/>
              <a:t> planétaire on parlera des grands biomes (La savane, La toundra, la forêt tropicale, le désert), à plus petite échelle on parlera d’habitats d’espèces (les landes, les pelouses, les falaises, les éboulis,…) </a:t>
            </a:r>
          </a:p>
          <a:p>
            <a:endParaRPr lang="fr-FR" dirty="0"/>
          </a:p>
          <a:p>
            <a:r>
              <a:rPr lang="fr-FR" dirty="0" smtClean="0"/>
              <a:t>Au-delà, la biodiversité englobe l’ensemble des interactions entre ces 3 niveaux. </a:t>
            </a:r>
          </a:p>
          <a:p>
            <a:endParaRPr lang="fr-FR" dirty="0"/>
          </a:p>
          <a:p>
            <a:r>
              <a:rPr lang="fr-FR" dirty="0" smtClean="0"/>
              <a:t>L’exemple des oiseaux migrateurs illustre bien les relations des espèces avec des habitats parfois très éloignés.</a:t>
            </a:r>
          </a:p>
          <a:p>
            <a:endParaRPr lang="fr-FR" dirty="0"/>
          </a:p>
          <a:p>
            <a:r>
              <a:rPr lang="fr-FR" dirty="0" smtClean="0"/>
              <a:t>Enfin, la notion de biodiversité porte aussi l’idée d’une variation temporelle. Elle évolue à la fois dans l’espace et dans le temps.</a:t>
            </a:r>
          </a:p>
          <a:p>
            <a:endParaRPr lang="fr-FR" dirty="0"/>
          </a:p>
          <a:p>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3</a:t>
            </a:fld>
            <a:endParaRPr lang="fr-FR"/>
          </a:p>
        </p:txBody>
      </p:sp>
    </p:spTree>
    <p:extLst>
      <p:ext uri="{BB962C8B-B14F-4D97-AF65-F5344CB8AC3E}">
        <p14:creationId xmlns:p14="http://schemas.microsoft.com/office/powerpoint/2010/main" val="371788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composante de la biodiversité varie dans le temps </a:t>
            </a:r>
          </a:p>
          <a:p>
            <a:endParaRPr lang="fr-FR" dirty="0"/>
          </a:p>
          <a:p>
            <a:r>
              <a:rPr lang="fr-FR" dirty="0" smtClean="0"/>
              <a:t>Une exemple de cette variabilité temporelle de la biodiversité à l’échelle des mammifères.</a:t>
            </a:r>
          </a:p>
          <a:p>
            <a:r>
              <a:rPr lang="fr-FR" dirty="0" smtClean="0"/>
              <a:t>En 10 000 ans, avec son changement de mode de vie </a:t>
            </a:r>
            <a:r>
              <a:rPr lang="fr-FR" dirty="0"/>
              <a:t>depuis le </a:t>
            </a:r>
            <a:r>
              <a:rPr lang="fr-FR" dirty="0" smtClean="0"/>
              <a:t>néolithique  de chasseur cueilleur à celui de sédentaire agriculteur/éleveur, l’homme à modifier considérablement la répartition des mammifères à la surface de la Terre.</a:t>
            </a:r>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4</a:t>
            </a:fld>
            <a:endParaRPr lang="fr-FR"/>
          </a:p>
        </p:txBody>
      </p:sp>
    </p:spTree>
    <p:extLst>
      <p:ext uri="{BB962C8B-B14F-4D97-AF65-F5344CB8AC3E}">
        <p14:creationId xmlns:p14="http://schemas.microsoft.com/office/powerpoint/2010/main" val="328561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Variabilité temporelle mais aussi variabilité spatiale de la biodiversité. </a:t>
            </a:r>
          </a:p>
          <a:p>
            <a:endParaRPr lang="fr-FR" dirty="0" smtClean="0"/>
          </a:p>
          <a:p>
            <a:r>
              <a:rPr lang="fr-FR" dirty="0" smtClean="0"/>
              <a:t>Des régions du globe sont ainsi plus riches en biodiversité que d’autres. C’est le cas de la région méditerranéenne. La richesse de cette biodiversité est liée d’une part à la diversité des facteurs abiotiques dus aux combinaisons climatiques entre climat méditerranéen et influence de microclimats, présence de la mer méditerranée et de chaines de montagne, d’une diversité d’habitats. D’autre part, la configuration d’isolement des populations liée à l’insularité à fortement participer au processus de spéciation et à l’expression de nombreuses espèces endémiques. </a:t>
            </a:r>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5</a:t>
            </a:fld>
            <a:endParaRPr lang="fr-FR"/>
          </a:p>
        </p:txBody>
      </p:sp>
    </p:spTree>
    <p:extLst>
      <p:ext uri="{BB962C8B-B14F-4D97-AF65-F5344CB8AC3E}">
        <p14:creationId xmlns:p14="http://schemas.microsoft.com/office/powerpoint/2010/main" val="146202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D667D051-9884-4EC2-8361-4DD4D579C78F}" type="slidenum">
              <a:rPr lang="fr-FR" smtClean="0"/>
              <a:t>6</a:t>
            </a:fld>
            <a:endParaRPr lang="fr-FR"/>
          </a:p>
        </p:txBody>
      </p:sp>
      <p:sp>
        <p:nvSpPr>
          <p:cNvPr id="5" name="Titre 1"/>
          <p:cNvSpPr>
            <a:spLocks noGrp="1"/>
          </p:cNvSpPr>
          <p:nvPr>
            <p:ph type="body" idx="1"/>
          </p:nvPr>
        </p:nvSpPr>
        <p:spPr/>
        <p:txBody>
          <a:bodyPr/>
          <a:lstStyle/>
          <a:p>
            <a:pPr algn="ctr"/>
            <a:r>
              <a:rPr lang="fr-FR" dirty="0" smtClean="0"/>
              <a:t>- </a:t>
            </a:r>
            <a:r>
              <a:rPr lang="fr-FR" dirty="0"/>
              <a:t>Réguler les milieux et atténuer les effets des aléas : les écosystèmes sont une protection contre les catastrophes et autres phénomènes naturels. Les régions forestières participent par exemple à la diminution des éboulements, des érosions et des glissements de terrain, quand les mangroves protègent un littoral des fortes vagues et des tsunamis.</a:t>
            </a:r>
          </a:p>
          <a:p>
            <a:pPr marL="171450" indent="-171450" algn="ctr">
              <a:buFontTx/>
              <a:buChar char="-"/>
            </a:pPr>
            <a:r>
              <a:rPr lang="fr-FR" dirty="0" smtClean="0"/>
              <a:t>Approvisionner </a:t>
            </a:r>
            <a:r>
              <a:rPr lang="fr-FR" dirty="0"/>
              <a:t>l'Homme : la nature fournit une partie immense des produits dont les hommes ont besoin. L'alimentation humaine est ainsi composée en grande partie de produits issus de la biodiversité, qui est également la source d'une part importante des médicaments, des matériaux pour la construction ou le textile, des combustibles, </a:t>
            </a:r>
            <a:r>
              <a:rPr lang="fr-FR" dirty="0" smtClean="0"/>
              <a:t>etc. Exemple des curares, poisons redoutables utilisés à l’origine par les indigènes </a:t>
            </a:r>
            <a:r>
              <a:rPr lang="fr-FR" dirty="0" err="1" smtClean="0"/>
              <a:t>d’amazonie</a:t>
            </a:r>
            <a:r>
              <a:rPr lang="fr-FR" dirty="0" smtClean="0"/>
              <a:t> par extrait de certaines écorces de lianes et qui sont devenus des médicaments indispensables à notre système de soins aujourd’hui (anesthésie et réanimation/coma artificiel)</a:t>
            </a:r>
            <a:endParaRPr lang="fr-FR" dirty="0"/>
          </a:p>
          <a:p>
            <a:pPr algn="ctr"/>
            <a:r>
              <a:rPr lang="fr-FR" dirty="0"/>
              <a:t>- Divertir et inspirer l'Homme : les milieux naturels et leur immense diversité forment une variété considérable de paysages divertissant et inspirant les hommes. L'ingénierie naturelle des écosystèmes est d'ailleurs une source d'inspiration infinie pour les chercheurs qui parviennent souvent à les adapter afin de créer des services utiles aux hommes. Les constructeurs parviennent par exemple à installer des surfaces déformables sur certaines parties des avions pour assurer de meilleures performances aérodynamiques, une propriété inspirée des poissons, des oiseaux et des mammifères marins.</a:t>
            </a:r>
          </a:p>
          <a:p>
            <a:pPr algn="ctr"/>
            <a:r>
              <a:rPr lang="fr-FR" dirty="0"/>
              <a:t>- Produire des ressources et des services bénéficiant directement ou indirectement aux hommes : les écosystèmes assurent des services essentiels, comme la rétention de gaz carbonique, la production d'oxygène ou encore le cycle des nutriments ou celui de l'eau, dont dépend la continuité de tous les autres services écosystémiques.</a:t>
            </a:r>
          </a:p>
        </p:txBody>
      </p:sp>
    </p:spTree>
    <p:extLst>
      <p:ext uri="{BB962C8B-B14F-4D97-AF65-F5344CB8AC3E}">
        <p14:creationId xmlns:p14="http://schemas.microsoft.com/office/powerpoint/2010/main" val="191593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L’extinction ou la création d’espèces sont des phénomènes naturels constatés depuis l’expansion de la vie sur Terre estimée il y a plus de 500 MA.</a:t>
            </a:r>
          </a:p>
          <a:p>
            <a:r>
              <a:rPr lang="fr-FR" dirty="0" smtClean="0"/>
              <a:t>La création/disparition des espèces repose notamment sur différentes théories comme celle de l’évolution.</a:t>
            </a:r>
          </a:p>
          <a:p>
            <a:r>
              <a:rPr lang="fr-FR" dirty="0" smtClean="0"/>
              <a:t>Toutefois, ces phénomènes sont relativement lents à l’échelle des temps géologiques et se déroulent sur des centaines de milliers d’années voir de millions d’années. Pour exemple, la phylogénie de la lignée humaine depuis la première espèce du genre Homo se déroule depuis 2,5 MA et a vu au fil du temps naitre et disparaitre une dizaine d’espèce dont nous sommes la dernière représentante. </a:t>
            </a:r>
          </a:p>
          <a:p>
            <a:endParaRPr lang="fr-FR" dirty="0"/>
          </a:p>
          <a:p>
            <a:r>
              <a:rPr lang="fr-FR" dirty="0" smtClean="0"/>
              <a:t>Motifs de disparition lors des 5 premières crises : Volcanisme, tectonique des plaques, changement climatique, impact de météorite</a:t>
            </a:r>
          </a:p>
          <a:p>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7</a:t>
            </a:fld>
            <a:endParaRPr lang="fr-FR" dirty="0"/>
          </a:p>
        </p:txBody>
      </p:sp>
    </p:spTree>
    <p:extLst>
      <p:ext uri="{BB962C8B-B14F-4D97-AF65-F5344CB8AC3E}">
        <p14:creationId xmlns:p14="http://schemas.microsoft.com/office/powerpoint/2010/main" val="182323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2010 à 2014, la déforestation représente l’équivalent des territoires regroupés de la France et de l’Allemagne et cette tendance s’accroit encore depuis notamment avec les incendies de forêt de grandes ampleurs.</a:t>
            </a:r>
          </a:p>
          <a:p>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8</a:t>
            </a:fld>
            <a:endParaRPr lang="fr-FR"/>
          </a:p>
        </p:txBody>
      </p:sp>
    </p:spTree>
    <p:extLst>
      <p:ext uri="{BB962C8B-B14F-4D97-AF65-F5344CB8AC3E}">
        <p14:creationId xmlns:p14="http://schemas.microsoft.com/office/powerpoint/2010/main" val="190627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377690"/>
          </a:xfrm>
        </p:spPr>
        <p:txBody>
          <a:bodyPr/>
          <a:lstStyle/>
          <a:p>
            <a:r>
              <a:rPr lang="fr-FR" dirty="0" smtClean="0"/>
              <a:t>Les causes de déclin de la biodiversité commencent à être appréhendées maintenant depuis plusieurs décennies</a:t>
            </a:r>
            <a:r>
              <a:rPr lang="fr-FR" dirty="0"/>
              <a:t> </a:t>
            </a:r>
            <a:r>
              <a:rPr lang="fr-FR" dirty="0" smtClean="0"/>
              <a:t>:</a:t>
            </a:r>
          </a:p>
          <a:p>
            <a:endParaRPr lang="fr-FR" dirty="0" smtClean="0"/>
          </a:p>
          <a:p>
            <a:r>
              <a:rPr lang="fr-FR" dirty="0" smtClean="0"/>
              <a:t>1/ une action de consommation </a:t>
            </a:r>
            <a:endParaRPr lang="fr-FR" dirty="0"/>
          </a:p>
          <a:p>
            <a:r>
              <a:rPr lang="fr-FR" dirty="0" smtClean="0"/>
              <a:t>La consommation des ressources naturelles du sous-sol ou des ressources biotiques, </a:t>
            </a:r>
          </a:p>
          <a:p>
            <a:r>
              <a:rPr lang="fr-FR" dirty="0" smtClean="0"/>
              <a:t>La consommation d’espaces avec la sédentarisation (urbanisation + développement de l’agriculture. </a:t>
            </a:r>
          </a:p>
          <a:p>
            <a:r>
              <a:rPr lang="fr-FR" dirty="0" smtClean="0"/>
              <a:t>Cas des écosystèmes forestiers. Situation en France originelle supposée de 35M d’hectares sur 55M. Occupe aujourd’hui 17M d’Ha soit 1/3 environ au lieu des 2/3.</a:t>
            </a:r>
          </a:p>
          <a:p>
            <a:endParaRPr lang="fr-FR" dirty="0" smtClean="0"/>
          </a:p>
          <a:p>
            <a:r>
              <a:rPr lang="fr-FR" dirty="0" smtClean="0"/>
              <a:t>Perte depuis 2006 de 590 000 Ha soit un département comme la Seine et Marne</a:t>
            </a:r>
          </a:p>
          <a:p>
            <a:endParaRPr lang="fr-FR" dirty="0"/>
          </a:p>
          <a:p>
            <a:r>
              <a:rPr lang="fr-FR" dirty="0" smtClean="0"/>
              <a:t>2/ une action de fragmentation des habitats par le développement urbain et des axes de communication </a:t>
            </a:r>
          </a:p>
          <a:p>
            <a:endParaRPr lang="fr-FR" dirty="0"/>
          </a:p>
          <a:p>
            <a:r>
              <a:rPr lang="fr-FR" dirty="0" smtClean="0"/>
              <a:t>3/des impacts qualitatifs sur la santé de la biodiversité</a:t>
            </a:r>
          </a:p>
          <a:p>
            <a:r>
              <a:rPr lang="fr-FR" dirty="0" smtClean="0"/>
              <a:t>Pollutions multiples de tous les compartiments, </a:t>
            </a:r>
            <a:endParaRPr lang="fr-FR" dirty="0"/>
          </a:p>
          <a:p>
            <a:r>
              <a:rPr lang="fr-FR" dirty="0" smtClean="0"/>
              <a:t>Mondialisation des échanges commerciaux et perturbation par le déplacement d’espèces. </a:t>
            </a:r>
          </a:p>
          <a:p>
            <a:r>
              <a:rPr lang="fr-FR" dirty="0" smtClean="0"/>
              <a:t>L’occupation humaine est devenue quasiment planétaire. </a:t>
            </a:r>
          </a:p>
          <a:p>
            <a:endParaRPr lang="fr-FR" dirty="0"/>
          </a:p>
          <a:p>
            <a:r>
              <a:rPr lang="fr-FR" dirty="0" smtClean="0"/>
              <a:t>4/ une accélération des différents phénomènes + effet cumulatif concourant au réchauffement climatique </a:t>
            </a:r>
          </a:p>
          <a:p>
            <a:endParaRPr lang="fr-FR" dirty="0"/>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10</a:t>
            </a:fld>
            <a:endParaRPr lang="fr-FR"/>
          </a:p>
        </p:txBody>
      </p:sp>
    </p:spTree>
    <p:extLst>
      <p:ext uri="{BB962C8B-B14F-4D97-AF65-F5344CB8AC3E}">
        <p14:creationId xmlns:p14="http://schemas.microsoft.com/office/powerpoint/2010/main" val="285059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667D051-9884-4EC2-8361-4DD4D579C78F}" type="slidenum">
              <a:rPr lang="fr-FR" smtClean="0"/>
              <a:t>12</a:t>
            </a:fld>
            <a:endParaRPr lang="fr-FR"/>
          </a:p>
        </p:txBody>
      </p:sp>
    </p:spTree>
    <p:extLst>
      <p:ext uri="{BB962C8B-B14F-4D97-AF65-F5344CB8AC3E}">
        <p14:creationId xmlns:p14="http://schemas.microsoft.com/office/powerpoint/2010/main" val="307945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59534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194485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77205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92248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180119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ADB8BFB-F4F8-4F3E-AADB-54F96CA655BE}" type="datetimeFigureOut">
              <a:rPr lang="fr-FR" smtClean="0"/>
              <a:t>31/03/2023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81585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ADB8BFB-F4F8-4F3E-AADB-54F96CA655BE}" type="datetimeFigureOut">
              <a:rPr lang="fr-FR" smtClean="0"/>
              <a:t>31/03/2023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314095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ADB8BFB-F4F8-4F3E-AADB-54F96CA655BE}" type="datetimeFigureOut">
              <a:rPr lang="fr-FR" smtClean="0"/>
              <a:t>31/03/2023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3242958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DB8BFB-F4F8-4F3E-AADB-54F96CA655BE}" type="datetimeFigureOut">
              <a:rPr lang="fr-FR" smtClean="0"/>
              <a:t>31/03/2023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372453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DB8BFB-F4F8-4F3E-AADB-54F96CA655BE}" type="datetimeFigureOut">
              <a:rPr lang="fr-FR" smtClean="0"/>
              <a:t>31/03/2023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3511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ADB8BFB-F4F8-4F3E-AADB-54F96CA655BE}" type="datetimeFigureOut">
              <a:rPr lang="fr-FR" smtClean="0"/>
              <a:t>31/03/2023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91D98A-DC4E-46AA-B49E-26E1B93F2447}" type="slidenum">
              <a:rPr lang="fr-FR" smtClean="0"/>
              <a:t>‹N°›</a:t>
            </a:fld>
            <a:endParaRPr lang="fr-FR"/>
          </a:p>
        </p:txBody>
      </p:sp>
    </p:spTree>
    <p:extLst>
      <p:ext uri="{BB962C8B-B14F-4D97-AF65-F5344CB8AC3E}">
        <p14:creationId xmlns:p14="http://schemas.microsoft.com/office/powerpoint/2010/main" val="237473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B8BFB-F4F8-4F3E-AADB-54F96CA655BE}" type="datetimeFigureOut">
              <a:rPr lang="fr-FR" smtClean="0"/>
              <a:t>31/03/2023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1D98A-DC4E-46AA-B49E-26E1B93F2447}" type="slidenum">
              <a:rPr lang="fr-FR" smtClean="0"/>
              <a:t>‹N°›</a:t>
            </a:fld>
            <a:endParaRPr lang="fr-FR"/>
          </a:p>
        </p:txBody>
      </p:sp>
    </p:spTree>
    <p:extLst>
      <p:ext uri="{BB962C8B-B14F-4D97-AF65-F5344CB8AC3E}">
        <p14:creationId xmlns:p14="http://schemas.microsoft.com/office/powerpoint/2010/main" val="2589225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C1UVMCYAOI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OoEZKDFFG9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facebook.com/ParcNationalDesCalanques" TargetMode="External"/><Relationship Id="rId7" Type="http://schemas.openxmlformats.org/officeDocument/2006/relationships/image" Target="../media/image65.png"/><Relationship Id="rId2" Type="http://schemas.openxmlformats.org/officeDocument/2006/relationships/hyperlink" Target="http://www.calanques-parcnational.fr/" TargetMode="Externa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hyperlink" Target="https://twitter.com/ParcCalanques" TargetMode="External"/><Relationship Id="rId4" Type="http://schemas.openxmlformats.org/officeDocument/2006/relationships/hyperlink" Target="https://www.instagram.com/parc_national_des_calanques" TargetMode="External"/><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Ajout de photos\PHOTOS TERRE\Paysages Calanques\Philippe Richaud_CONVENTION\images\falaises cassis_Prichaud.jpg"/>
          <p:cNvPicPr>
            <a:picLocks noChangeAspect="1" noChangeArrowheads="1"/>
          </p:cNvPicPr>
          <p:nvPr/>
        </p:nvPicPr>
        <p:blipFill>
          <a:blip r:embed="rId2" cstate="print">
            <a:extLst/>
          </a:blip>
          <a:srcRect t="12757" b="44416"/>
          <a:stretch>
            <a:fillRect/>
          </a:stretch>
        </p:blipFill>
        <p:spPr bwMode="auto">
          <a:xfrm>
            <a:off x="1524480" y="-39755"/>
            <a:ext cx="9143040" cy="3069600"/>
          </a:xfrm>
          <a:prstGeom prst="rect">
            <a:avLst/>
          </a:prstGeom>
          <a:noFill/>
          <a:ln>
            <a:noFill/>
          </a:ln>
          <a:effectLst>
            <a:reflection blurRad="6350" stA="52000" endA="300" endPos="35000" dir="5400000" sy="-100000" algn="bl" rotWithShape="0"/>
          </a:effectLst>
          <a:extLst/>
        </p:spPr>
      </p:pic>
      <p:pic>
        <p:nvPicPr>
          <p:cNvPr id="3075" name="Picture 2" descr="O:\CARTES\COMMUNICATION\LOGO PNCAL SVG\logo_auto-productions_pnCal_rvb_txt_bl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480" y="1"/>
            <a:ext cx="2408868" cy="133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503578" y="3755127"/>
            <a:ext cx="7707511" cy="594778"/>
          </a:xfrm>
          <a:prstGeom prst="rect">
            <a:avLst/>
          </a:prstGeom>
          <a:noFill/>
        </p:spPr>
        <p:txBody>
          <a:bodyPr>
            <a:spAutoFit/>
          </a:bodyPr>
          <a:lstStyle/>
          <a:p>
            <a:pPr algn="r" defTabSz="912873" fontAlgn="base">
              <a:spcBef>
                <a:spcPct val="0"/>
              </a:spcBef>
              <a:spcAft>
                <a:spcPct val="0"/>
              </a:spcAft>
              <a:defRPr/>
            </a:pPr>
            <a:r>
              <a:rPr lang="fr-FR" sz="3265" b="1" dirty="0">
                <a:solidFill>
                  <a:srgbClr val="0070C0"/>
                </a:solidFill>
              </a:rPr>
              <a:t>Parc national des </a:t>
            </a:r>
            <a:r>
              <a:rPr lang="fr-FR" sz="3265" b="1" dirty="0" smtClean="0">
                <a:solidFill>
                  <a:srgbClr val="0070C0"/>
                </a:solidFill>
              </a:rPr>
              <a:t>Calanques</a:t>
            </a:r>
            <a:endParaRPr lang="fr-FR" sz="3265" b="1" dirty="0">
              <a:solidFill>
                <a:srgbClr val="0070C0"/>
              </a:solidFill>
            </a:endParaRPr>
          </a:p>
        </p:txBody>
      </p:sp>
    </p:spTree>
    <p:extLst>
      <p:ext uri="{BB962C8B-B14F-4D97-AF65-F5344CB8AC3E}">
        <p14:creationId xmlns:p14="http://schemas.microsoft.com/office/powerpoint/2010/main" val="259819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232" y="0"/>
            <a:ext cx="11829535" cy="1325563"/>
          </a:xfrm>
        </p:spPr>
        <p:txBody>
          <a:bodyPr>
            <a:normAutofit/>
          </a:bodyPr>
          <a:lstStyle/>
          <a:p>
            <a:r>
              <a:rPr lang="fr-FR" sz="4000" dirty="0" smtClean="0"/>
              <a:t>Les causes de la crise imputables aux activités humaines </a:t>
            </a:r>
            <a:endParaRPr lang="fr-FR" sz="4000" dirty="0"/>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547" t="10437" b="283"/>
          <a:stretch/>
        </p:blipFill>
        <p:spPr>
          <a:xfrm>
            <a:off x="87744" y="1253417"/>
            <a:ext cx="5140411" cy="521455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317" y="1360672"/>
            <a:ext cx="6831683" cy="4757090"/>
          </a:xfrm>
          <a:prstGeom prst="rect">
            <a:avLst/>
          </a:prstGeom>
        </p:spPr>
      </p:pic>
    </p:spTree>
    <p:extLst>
      <p:ext uri="{BB962C8B-B14F-4D97-AF65-F5344CB8AC3E}">
        <p14:creationId xmlns:p14="http://schemas.microsoft.com/office/powerpoint/2010/main" val="701991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1UVMCYAOIA"/>
          <p:cNvPicPr>
            <a:picLocks noRot="1" noChangeAspect="1"/>
          </p:cNvPicPr>
          <p:nvPr>
            <a:videoFile r:link="rId1"/>
          </p:nvPr>
        </p:nvPicPr>
        <p:blipFill>
          <a:blip r:embed="rId3"/>
          <a:stretch>
            <a:fillRect/>
          </a:stretch>
        </p:blipFill>
        <p:spPr>
          <a:xfrm>
            <a:off x="114625" y="64477"/>
            <a:ext cx="11629294" cy="6541477"/>
          </a:xfrm>
          <a:prstGeom prst="rect">
            <a:avLst/>
          </a:prstGeom>
        </p:spPr>
      </p:pic>
    </p:spTree>
    <p:extLst>
      <p:ext uri="{BB962C8B-B14F-4D97-AF65-F5344CB8AC3E}">
        <p14:creationId xmlns:p14="http://schemas.microsoft.com/office/powerpoint/2010/main" val="229771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53" y="-1416"/>
            <a:ext cx="10906897" cy="6859416"/>
          </a:xfrm>
          <a:prstGeom prst="rect">
            <a:avLst/>
          </a:prstGeom>
        </p:spPr>
      </p:pic>
    </p:spTree>
    <p:extLst>
      <p:ext uri="{BB962C8B-B14F-4D97-AF65-F5344CB8AC3E}">
        <p14:creationId xmlns:p14="http://schemas.microsoft.com/office/powerpoint/2010/main" val="2526167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3639157" y="129975"/>
            <a:ext cx="8327924" cy="76628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fr-FR" sz="2400" b="1" smtClean="0"/>
              <a:t/>
            </a:r>
            <a:br>
              <a:rPr lang="fr-FR" sz="2400" b="1" smtClean="0"/>
            </a:br>
            <a:r>
              <a:rPr lang="fr-FR" sz="2400" b="1" smtClean="0"/>
              <a:t>Avec la perte de la biodiversité et le réchauffement climatique, ni la planète, ni la vie sur terre ne sont menacées à court terme.</a:t>
            </a:r>
            <a:br>
              <a:rPr lang="fr-FR" sz="2400" b="1" smtClean="0"/>
            </a:br>
            <a:endParaRPr lang="fr-FR" sz="2400" b="1" dirty="0"/>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24151" r="41351"/>
          <a:stretch/>
        </p:blipFill>
        <p:spPr>
          <a:xfrm>
            <a:off x="0" y="-10627"/>
            <a:ext cx="3554360" cy="6868627"/>
          </a:xfrm>
          <a:prstGeom prst="rect">
            <a:avLst/>
          </a:prstGeom>
        </p:spPr>
      </p:pic>
      <p:pic>
        <p:nvPicPr>
          <p:cNvPr id="10"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6799" y="1065269"/>
            <a:ext cx="6732639" cy="4774564"/>
          </a:xfrm>
        </p:spPr>
      </p:pic>
      <p:sp>
        <p:nvSpPr>
          <p:cNvPr id="11" name="ZoneTexte 10"/>
          <p:cNvSpPr txBox="1"/>
          <p:nvPr/>
        </p:nvSpPr>
        <p:spPr>
          <a:xfrm>
            <a:off x="3771892" y="6008847"/>
            <a:ext cx="8195189"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200" b="1" dirty="0"/>
              <a:t>Ce n’est pas le cas de nos conditions de vie et de celles des générations qui nous suivent !</a:t>
            </a:r>
            <a:endParaRPr lang="fr-FR" sz="2200" dirty="0"/>
          </a:p>
        </p:txBody>
      </p:sp>
    </p:spTree>
    <p:extLst>
      <p:ext uri="{BB962C8B-B14F-4D97-AF65-F5344CB8AC3E}">
        <p14:creationId xmlns:p14="http://schemas.microsoft.com/office/powerpoint/2010/main" val="867963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Quelles actions et outils pour la protection de la biodiversité ?</a:t>
            </a:r>
            <a:endParaRPr lang="fr-FR" dirty="0"/>
          </a:p>
        </p:txBody>
      </p:sp>
      <p:sp>
        <p:nvSpPr>
          <p:cNvPr id="5" name="Espace réservé du contenu 4"/>
          <p:cNvSpPr>
            <a:spLocks noGrp="1"/>
          </p:cNvSpPr>
          <p:nvPr>
            <p:ph idx="1"/>
          </p:nvPr>
        </p:nvSpPr>
        <p:spPr/>
        <p:txBody>
          <a:bodyPr>
            <a:normAutofit lnSpcReduction="10000"/>
          </a:bodyPr>
          <a:lstStyle/>
          <a:p>
            <a:r>
              <a:rPr lang="fr-FR" sz="2000" dirty="0" smtClean="0"/>
              <a:t>La protection des espèces à l’échelle internationale ou des états : protection réglementaires, portés à connaissances (livres et listes rouges), plans d’actions nationaux, ….</a:t>
            </a:r>
          </a:p>
          <a:p>
            <a:pPr marL="0" indent="0">
              <a:buNone/>
            </a:pPr>
            <a:endParaRPr lang="fr-FR" sz="2000" dirty="0"/>
          </a:p>
          <a:p>
            <a:r>
              <a:rPr lang="fr-FR" sz="2000" dirty="0" smtClean="0"/>
              <a:t>La protection des espaces naturels :  acquisition foncière (CDL, CREN), protection réglementaire qui régulent les activités (réserves naturelles, APB, cœurs de Parcs nationaux, aires marines protégées, sites classés, etc..)</a:t>
            </a:r>
            <a:endParaRPr lang="fr-FR" sz="2000" dirty="0"/>
          </a:p>
          <a:p>
            <a:pPr marL="0" indent="0">
              <a:buNone/>
            </a:pPr>
            <a:endParaRPr lang="fr-FR" sz="2000" dirty="0"/>
          </a:p>
          <a:p>
            <a:r>
              <a:rPr lang="fr-FR" sz="2000" dirty="0" smtClean="0"/>
              <a:t>La protection par des outils d’aménagement du territoire : règlementation au titre du droit de l’urbanisme (PLU, SCOT, réglementations sur le droit du sol …), Chartes de territoires (PNR, chartes forestières), les Trames Vertes et bleues, …..</a:t>
            </a:r>
          </a:p>
          <a:p>
            <a:endParaRPr lang="fr-FR" sz="2000" dirty="0"/>
          </a:p>
          <a:p>
            <a:r>
              <a:rPr lang="fr-FR" sz="2000" dirty="0" smtClean="0"/>
              <a:t>La protection par le changement des comportements individuels : modes de consommation, prise de connaissance des impacts de ses pratiques, des enjeux sur son territoire de vie,…</a:t>
            </a:r>
          </a:p>
        </p:txBody>
      </p:sp>
    </p:spTree>
    <p:extLst>
      <p:ext uri="{BB962C8B-B14F-4D97-AF65-F5344CB8AC3E}">
        <p14:creationId xmlns:p14="http://schemas.microsoft.com/office/powerpoint/2010/main" val="3805753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375328" y="269940"/>
            <a:ext cx="8202272" cy="697341"/>
          </a:xfrm>
        </p:spPr>
        <p:txBody>
          <a:bodyPr>
            <a:normAutofit fontScale="90000"/>
          </a:bodyPr>
          <a:lstStyle/>
          <a:p>
            <a:r>
              <a:rPr lang="fr-FR" dirty="0" smtClean="0"/>
              <a:t>Un Parc national ?</a:t>
            </a:r>
            <a:endParaRPr lang="fr-FR" dirty="0"/>
          </a:p>
        </p:txBody>
      </p:sp>
      <p:grpSp>
        <p:nvGrpSpPr>
          <p:cNvPr id="2" name="Groupe 1"/>
          <p:cNvGrpSpPr/>
          <p:nvPr/>
        </p:nvGrpSpPr>
        <p:grpSpPr>
          <a:xfrm>
            <a:off x="2125931" y="1140686"/>
            <a:ext cx="4441123" cy="5551404"/>
            <a:chOff x="143768" y="504056"/>
            <a:chExt cx="5030688" cy="694898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8" y="504056"/>
              <a:ext cx="5030688" cy="3353792"/>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8" y="3976042"/>
              <a:ext cx="23431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056" y="3966914"/>
              <a:ext cx="24384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056" y="5869899"/>
              <a:ext cx="2438400" cy="158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Espace réservé du contenu 5"/>
          <p:cNvSpPr txBox="1">
            <a:spLocks/>
          </p:cNvSpPr>
          <p:nvPr/>
        </p:nvSpPr>
        <p:spPr>
          <a:xfrm>
            <a:off x="6786994" y="1140686"/>
            <a:ext cx="5181600" cy="4351338"/>
          </a:xfrm>
          <a:prstGeom prst="rect">
            <a:avLst/>
          </a:prstGeom>
        </p:spPr>
        <p:txBody>
          <a:bodyPr>
            <a:normAutofit fontScale="85000" lnSpcReduction="20000"/>
          </a:bodyPr>
          <a:lstStyle>
            <a:lvl1pPr marL="342687" indent="-342687" algn="l" defTabSz="912873" rtl="0" eaLnBrk="0" fontAlgn="base" hangingPunct="0">
              <a:spcBef>
                <a:spcPct val="20000"/>
              </a:spcBef>
              <a:spcAft>
                <a:spcPct val="0"/>
              </a:spcAft>
              <a:buFont typeface="Arial" panose="020B0604020202020204" pitchFamily="34" charset="0"/>
              <a:buChar char="•"/>
              <a:defRPr sz="2177" b="1">
                <a:solidFill>
                  <a:schemeClr val="accent1"/>
                </a:solidFill>
                <a:latin typeface="+mn-lt"/>
                <a:ea typeface="+mn-ea"/>
                <a:cs typeface="+mn-cs"/>
              </a:defRPr>
            </a:lvl1pPr>
            <a:lvl2pPr marL="741530" indent="-285093" algn="l" defTabSz="912873" rtl="0" eaLnBrk="0" fontAlgn="base" hangingPunct="0">
              <a:spcBef>
                <a:spcPct val="20000"/>
              </a:spcBef>
              <a:spcAft>
                <a:spcPct val="0"/>
              </a:spcAft>
              <a:buFont typeface="Arial" panose="020B0604020202020204" pitchFamily="34" charset="0"/>
              <a:buChar char="&gt;"/>
              <a:defRPr sz="1995">
                <a:solidFill>
                  <a:schemeClr val="accent1"/>
                </a:solidFill>
                <a:latin typeface="+mn-lt"/>
                <a:ea typeface="+mn-ea"/>
              </a:defRPr>
            </a:lvl2pPr>
            <a:lvl3pPr marL="1141811" indent="-227498"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3pPr>
            <a:lvl4pPr marL="1599688" indent="-227498"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4pPr>
            <a:lvl5pPr marL="2241866" indent="-414680"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5pPr>
            <a:lvl6pPr marL="2656547"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6pPr>
            <a:lvl7pPr marL="3071227"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7pPr>
            <a:lvl8pPr marL="3485908"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8pPr>
            <a:lvl9pPr marL="3900588"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9pPr>
          </a:lstStyle>
          <a:p>
            <a:r>
              <a:rPr lang="fr-FR" sz="1633" kern="0" dirty="0" smtClean="0"/>
              <a:t>Un concept initié en 1872 à Yellowstone aux USA</a:t>
            </a:r>
          </a:p>
          <a:p>
            <a:pPr marL="0" indent="0">
              <a:buFont typeface="Arial" panose="020B0604020202020204" pitchFamily="34" charset="0"/>
              <a:buNone/>
            </a:pPr>
            <a:endParaRPr lang="fr-FR" sz="1633" kern="0" dirty="0" smtClean="0"/>
          </a:p>
          <a:p>
            <a:r>
              <a:rPr lang="fr-FR" sz="1633" kern="0" dirty="0" smtClean="0"/>
              <a:t>Un label reconnu à l’échelle mondiale (par les Nations Unies et les gouvernements)</a:t>
            </a:r>
          </a:p>
          <a:p>
            <a:pPr marL="0" indent="0">
              <a:buFont typeface="Arial" panose="020B0604020202020204" pitchFamily="34" charset="0"/>
              <a:buNone/>
            </a:pPr>
            <a:endParaRPr lang="fr-FR" sz="1633" kern="0" dirty="0" smtClean="0"/>
          </a:p>
          <a:p>
            <a:r>
              <a:rPr lang="fr-FR" sz="1633" kern="0" dirty="0" smtClean="0"/>
              <a:t>Le 2</a:t>
            </a:r>
            <a:r>
              <a:rPr lang="fr-FR" sz="1633" kern="0" baseline="30000" dirty="0" smtClean="0"/>
              <a:t>e</a:t>
            </a:r>
            <a:r>
              <a:rPr lang="fr-FR" sz="1633" kern="0" dirty="0" smtClean="0"/>
              <a:t> niveau de classement des aires naturelles protégées de l’Union internationale pour la Protection de la nature (UICN) </a:t>
            </a:r>
          </a:p>
          <a:p>
            <a:r>
              <a:rPr lang="fr-FR" sz="1800" kern="0" dirty="0" smtClean="0"/>
              <a:t>Dans sa définition des espaces protégés du Monde affinée en 1994, l'UICN a établi 6 catégories de classification, allant de la protection la plus forte (catégorie I) à la plus légère (catégorie VI), où l'homme interfère le plus. Cela est utile pour mener des comparaisons internationales, car la notion de Parc national diffère d'un État à l'autre aux échelles mondiale et européenne. Ainsi les Parcs nationaux français, par leur réglementation, appartiennent à la catégorie II. Cela implique "</a:t>
            </a:r>
            <a:r>
              <a:rPr lang="fr-FR" sz="1800" i="1" kern="0" dirty="0" smtClean="0"/>
              <a:t>la protection de l'intégrité écologique pour les générations présentes et futures, excluant l'exploitation et l'occupation de ces espaces, et permettant des possibilités de détente, de recherche, d'éducation pour les visiteurs, dans la mesure où ils sont compatibles avec les objectifs de conservation</a:t>
            </a:r>
            <a:r>
              <a:rPr lang="fr-FR" sz="1800" kern="0" dirty="0" smtClean="0"/>
              <a:t>."</a:t>
            </a:r>
            <a:endParaRPr lang="fr-FR" sz="1633" kern="0" dirty="0" smtClean="0"/>
          </a:p>
          <a:p>
            <a:pPr marL="0" indent="0">
              <a:buFont typeface="Arial" panose="020B0604020202020204" pitchFamily="34" charset="0"/>
              <a:buNone/>
            </a:pPr>
            <a:endParaRPr lang="fr-FR" sz="1633" kern="0" dirty="0"/>
          </a:p>
        </p:txBody>
      </p:sp>
    </p:spTree>
    <p:extLst>
      <p:ext uri="{BB962C8B-B14F-4D97-AF65-F5344CB8AC3E}">
        <p14:creationId xmlns:p14="http://schemas.microsoft.com/office/powerpoint/2010/main" val="83135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0" y="1529985"/>
            <a:ext cx="5336804" cy="314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e 16"/>
          <p:cNvGrpSpPr/>
          <p:nvPr/>
        </p:nvGrpSpPr>
        <p:grpSpPr>
          <a:xfrm>
            <a:off x="2932544" y="1776347"/>
            <a:ext cx="1567231" cy="603282"/>
            <a:chOff x="7740072" y="3494311"/>
            <a:chExt cx="1567231" cy="603282"/>
          </a:xfrm>
        </p:grpSpPr>
        <p:cxnSp>
          <p:nvCxnSpPr>
            <p:cNvPr id="7" name="Connecteur droit avec flèche 6"/>
            <p:cNvCxnSpPr>
              <a:stCxn id="10" idx="1"/>
            </p:cNvCxnSpPr>
            <p:nvPr/>
          </p:nvCxnSpPr>
          <p:spPr>
            <a:xfrm flipH="1">
              <a:off x="7740072" y="3712054"/>
              <a:ext cx="783728" cy="3855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 name="Picture 2" descr="S:\T3_COMMUNICATION\N2_Identite-Visuelle\Logos\Logo_PNCal\Logo_PNCal_auto-productions\logo_auto-productions_pnCal_rvb_txt_bl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800" y="3494311"/>
              <a:ext cx="783503" cy="435484"/>
            </a:xfrm>
            <a:prstGeom prst="rect">
              <a:avLst/>
            </a:prstGeom>
            <a:solidFill>
              <a:schemeClr val="bg1"/>
            </a:solidFill>
            <a:extLst/>
          </p:spPr>
        </p:pic>
      </p:grpSp>
      <p:sp>
        <p:nvSpPr>
          <p:cNvPr id="20" name="Espace réservé du contenu 7"/>
          <p:cNvSpPr txBox="1">
            <a:spLocks/>
          </p:cNvSpPr>
          <p:nvPr/>
        </p:nvSpPr>
        <p:spPr>
          <a:xfrm>
            <a:off x="5666508" y="0"/>
            <a:ext cx="6345383" cy="2379629"/>
          </a:xfrm>
          <a:prstGeom prst="rect">
            <a:avLst/>
          </a:prstGeom>
          <a:solidFill>
            <a:sysClr val="window" lastClr="FFFFFF"/>
          </a:solidFill>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177"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10</a:t>
            </a:r>
            <a:r>
              <a:rPr kumimoji="0" lang="fr-FR" sz="3400" b="1" i="0" u="none" strike="noStrike" kern="1200" cap="none" spc="0" normalizeH="0" baseline="30000" noProof="0" dirty="0" smtClean="0">
                <a:ln>
                  <a:noFill/>
                </a:ln>
                <a:solidFill>
                  <a:schemeClr val="accent1"/>
                </a:solidFill>
                <a:effectLst/>
                <a:uLnTx/>
                <a:uFillTx/>
                <a:latin typeface="Calibri" panose="020F0502020204030204"/>
                <a:ea typeface="+mn-ea"/>
                <a:cs typeface="+mn-cs"/>
              </a:rPr>
              <a:t>e</a:t>
            </a: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 Parc national français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Unique parc national à la fois terrestre, marin et périurbain d’Europe, au </a:t>
            </a:r>
            <a:r>
              <a:rPr kumimoji="0" lang="fr-FR" sz="3400" b="1" i="0" u="none" strike="noStrike" kern="1200" cap="none" spc="0" normalizeH="0" baseline="0" noProof="0" dirty="0" err="1" smtClean="0">
                <a:ln>
                  <a:noFill/>
                </a:ln>
                <a:solidFill>
                  <a:schemeClr val="accent1"/>
                </a:solidFill>
                <a:effectLst/>
                <a:uLnTx/>
                <a:uFillTx/>
                <a:latin typeface="Calibri" panose="020F0502020204030204"/>
                <a:ea typeface="+mn-ea"/>
                <a:cs typeface="+mn-cs"/>
              </a:rPr>
              <a:t>coeur</a:t>
            </a: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 de la 2</a:t>
            </a:r>
            <a:r>
              <a:rPr kumimoji="0" lang="fr-FR" sz="3400" b="1" i="0" u="none" strike="noStrike" kern="1200" cap="none" spc="0" normalizeH="0" baseline="30000" noProof="0" dirty="0" smtClean="0">
                <a:ln>
                  <a:noFill/>
                </a:ln>
                <a:solidFill>
                  <a:schemeClr val="accent1"/>
                </a:solidFill>
                <a:effectLst/>
                <a:uLnTx/>
                <a:uFillTx/>
                <a:latin typeface="Calibri" panose="020F0502020204030204"/>
                <a:ea typeface="+mn-ea"/>
                <a:cs typeface="+mn-cs"/>
              </a:rPr>
              <a:t>ème</a:t>
            </a: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 métropole française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400" b="1" i="0" u="none" strike="noStrike" kern="1200" cap="none" spc="0" normalizeH="0" baseline="0" noProof="0" dirty="0" smtClean="0">
                <a:ln>
                  <a:noFill/>
                </a:ln>
                <a:solidFill>
                  <a:schemeClr val="accent1"/>
                </a:solidFill>
                <a:effectLst/>
                <a:uLnTx/>
                <a:uFillTx/>
                <a:latin typeface="Calibri" panose="020F0502020204030204"/>
                <a:ea typeface="+mn-ea"/>
                <a:cs typeface="+mn-cs"/>
              </a:rPr>
              <a:t>Fait partie des 15 parcs nationaux périurbains de la planète, un des 3 seuls parcs nationaux terrestres, marins et périurbains</a:t>
            </a:r>
          </a:p>
        </p:txBody>
      </p:sp>
      <p:sp>
        <p:nvSpPr>
          <p:cNvPr id="21" name="ZoneTexte 20"/>
          <p:cNvSpPr txBox="1"/>
          <p:nvPr/>
        </p:nvSpPr>
        <p:spPr>
          <a:xfrm>
            <a:off x="5832811" y="1994089"/>
            <a:ext cx="5378970" cy="4247317"/>
          </a:xfrm>
          <a:prstGeom prst="rect">
            <a:avLst/>
          </a:prstGeom>
          <a:noFill/>
        </p:spPr>
        <p:txBody>
          <a:bodyPr wrap="square" rtlCol="0">
            <a:spAutoFit/>
          </a:bodyPr>
          <a:lstStyle/>
          <a:p>
            <a:pPr>
              <a:lnSpc>
                <a:spcPct val="150000"/>
              </a:lnSpc>
            </a:pPr>
            <a:r>
              <a:rPr lang="fr-FR" sz="1200" b="1" dirty="0">
                <a:solidFill>
                  <a:srgbClr val="0070C0"/>
                </a:solidFill>
              </a:rPr>
              <a:t>1 – Sydney, Australie</a:t>
            </a:r>
          </a:p>
          <a:p>
            <a:pPr>
              <a:lnSpc>
                <a:spcPct val="150000"/>
              </a:lnSpc>
            </a:pPr>
            <a:r>
              <a:rPr lang="fr-FR" sz="1200" b="1" dirty="0">
                <a:solidFill>
                  <a:srgbClr val="0070C0"/>
                </a:solidFill>
              </a:rPr>
              <a:t>2 – Rio de Janeiro, Brésil</a:t>
            </a:r>
          </a:p>
          <a:p>
            <a:pPr>
              <a:lnSpc>
                <a:spcPct val="150000"/>
              </a:lnSpc>
            </a:pPr>
            <a:r>
              <a:rPr lang="fr-FR" sz="1200" b="1" dirty="0">
                <a:solidFill>
                  <a:srgbClr val="0070C0"/>
                </a:solidFill>
              </a:rPr>
              <a:t>3 – Sao Paulo, Brésil</a:t>
            </a:r>
          </a:p>
          <a:p>
            <a:pPr>
              <a:lnSpc>
                <a:spcPct val="150000"/>
              </a:lnSpc>
            </a:pPr>
            <a:r>
              <a:rPr lang="fr-FR" sz="1200" b="1" dirty="0">
                <a:solidFill>
                  <a:srgbClr val="0070C0"/>
                </a:solidFill>
              </a:rPr>
              <a:t>4 – Hong-Kong, Chine</a:t>
            </a:r>
          </a:p>
          <a:p>
            <a:pPr>
              <a:lnSpc>
                <a:spcPct val="150000"/>
              </a:lnSpc>
            </a:pPr>
            <a:r>
              <a:rPr lang="fr-FR" sz="1200" b="1" dirty="0">
                <a:solidFill>
                  <a:srgbClr val="0070C0"/>
                </a:solidFill>
              </a:rPr>
              <a:t>5 – Taipei, Taïwan</a:t>
            </a:r>
          </a:p>
          <a:p>
            <a:pPr>
              <a:lnSpc>
                <a:spcPct val="150000"/>
              </a:lnSpc>
            </a:pPr>
            <a:r>
              <a:rPr lang="fr-FR" sz="1200" b="1" dirty="0">
                <a:solidFill>
                  <a:srgbClr val="FF0000"/>
                </a:solidFill>
              </a:rPr>
              <a:t>6 – Calanques, France</a:t>
            </a:r>
          </a:p>
          <a:p>
            <a:pPr>
              <a:lnSpc>
                <a:spcPct val="150000"/>
              </a:lnSpc>
            </a:pPr>
            <a:r>
              <a:rPr lang="fr-FR" sz="1200" b="1" dirty="0">
                <a:solidFill>
                  <a:srgbClr val="0070C0"/>
                </a:solidFill>
              </a:rPr>
              <a:t>7 – Bombay, Inde</a:t>
            </a:r>
          </a:p>
          <a:p>
            <a:pPr>
              <a:lnSpc>
                <a:spcPct val="150000"/>
              </a:lnSpc>
            </a:pPr>
            <a:r>
              <a:rPr lang="fr-FR" sz="1200" b="1" dirty="0">
                <a:solidFill>
                  <a:srgbClr val="0070C0"/>
                </a:solidFill>
              </a:rPr>
              <a:t>8 – </a:t>
            </a:r>
            <a:r>
              <a:rPr lang="fr-FR" sz="1200" b="1" dirty="0" err="1">
                <a:solidFill>
                  <a:srgbClr val="0070C0"/>
                </a:solidFill>
              </a:rPr>
              <a:t>Kingstone</a:t>
            </a:r>
            <a:r>
              <a:rPr lang="fr-FR" sz="1200" b="1" dirty="0">
                <a:solidFill>
                  <a:srgbClr val="0070C0"/>
                </a:solidFill>
              </a:rPr>
              <a:t>, Jamaïque</a:t>
            </a:r>
          </a:p>
          <a:p>
            <a:pPr>
              <a:lnSpc>
                <a:spcPct val="150000"/>
              </a:lnSpc>
            </a:pPr>
            <a:r>
              <a:rPr lang="fr-FR" sz="1200" b="1" dirty="0">
                <a:solidFill>
                  <a:srgbClr val="0070C0"/>
                </a:solidFill>
              </a:rPr>
              <a:t>9 – Nairobi, Kenya</a:t>
            </a:r>
          </a:p>
          <a:p>
            <a:pPr>
              <a:lnSpc>
                <a:spcPct val="150000"/>
              </a:lnSpc>
            </a:pPr>
            <a:r>
              <a:rPr lang="fr-FR" sz="1200" b="1" dirty="0">
                <a:solidFill>
                  <a:srgbClr val="0070C0"/>
                </a:solidFill>
              </a:rPr>
              <a:t>10 – Séoul, Corée du Sud</a:t>
            </a:r>
          </a:p>
          <a:p>
            <a:pPr>
              <a:lnSpc>
                <a:spcPct val="150000"/>
              </a:lnSpc>
            </a:pPr>
            <a:r>
              <a:rPr lang="fr-FR" sz="1200" b="1" dirty="0">
                <a:solidFill>
                  <a:srgbClr val="0070C0"/>
                </a:solidFill>
              </a:rPr>
              <a:t>11 – Gwangju, Corée du Sud</a:t>
            </a:r>
          </a:p>
          <a:p>
            <a:pPr>
              <a:lnSpc>
                <a:spcPct val="150000"/>
              </a:lnSpc>
            </a:pPr>
            <a:r>
              <a:rPr lang="fr-FR" sz="1200" b="1" dirty="0">
                <a:solidFill>
                  <a:srgbClr val="0070C0"/>
                </a:solidFill>
              </a:rPr>
              <a:t>12 - Le Cap, Afrique du Sud</a:t>
            </a:r>
          </a:p>
          <a:p>
            <a:pPr>
              <a:lnSpc>
                <a:spcPct val="150000"/>
              </a:lnSpc>
            </a:pPr>
            <a:r>
              <a:rPr lang="fr-FR" sz="1200" b="1" dirty="0">
                <a:solidFill>
                  <a:srgbClr val="0070C0"/>
                </a:solidFill>
              </a:rPr>
              <a:t>13 – Londres, Royaume Uni</a:t>
            </a:r>
          </a:p>
          <a:p>
            <a:pPr>
              <a:lnSpc>
                <a:spcPct val="150000"/>
              </a:lnSpc>
            </a:pPr>
            <a:r>
              <a:rPr lang="fr-FR" sz="1200" b="1" dirty="0">
                <a:solidFill>
                  <a:srgbClr val="0070C0"/>
                </a:solidFill>
              </a:rPr>
              <a:t>14 – Los Angeles, Etats Unis</a:t>
            </a:r>
          </a:p>
          <a:p>
            <a:pPr>
              <a:lnSpc>
                <a:spcPct val="150000"/>
              </a:lnSpc>
            </a:pPr>
            <a:r>
              <a:rPr lang="fr-FR" sz="1200" b="1" dirty="0">
                <a:solidFill>
                  <a:srgbClr val="0070C0"/>
                </a:solidFill>
              </a:rPr>
              <a:t>15 – San Francisco, Etats Unis</a:t>
            </a:r>
            <a:endParaRPr lang="fr-FR" sz="1200" dirty="0"/>
          </a:p>
        </p:txBody>
      </p:sp>
    </p:spTree>
    <p:extLst>
      <p:ext uri="{BB962C8B-B14F-4D97-AF65-F5344CB8AC3E}">
        <p14:creationId xmlns:p14="http://schemas.microsoft.com/office/powerpoint/2010/main" val="3254126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3361729" y="83745"/>
            <a:ext cx="7163247" cy="96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p>
            <a:r>
              <a:rPr lang="fr-FR" altLang="fr-FR" sz="3628" b="1" dirty="0">
                <a:solidFill>
                  <a:schemeClr val="accent1"/>
                </a:solidFill>
                <a:cs typeface="Arial" charset="0"/>
              </a:rPr>
              <a:t>Les Parcs nationaux en France</a:t>
            </a:r>
          </a:p>
        </p:txBody>
      </p:sp>
      <p:pic>
        <p:nvPicPr>
          <p:cNvPr id="41988" name="Picture 11" descr="Plage de l'arêne Cassis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903" y="1125962"/>
            <a:ext cx="3382204" cy="244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2" descr="Arche sur la route des cretes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820" y="3686013"/>
            <a:ext cx="3359167" cy="262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12"/>
          <p:cNvSpPr/>
          <p:nvPr/>
        </p:nvSpPr>
        <p:spPr>
          <a:xfrm>
            <a:off x="1823996" y="2718025"/>
            <a:ext cx="286529" cy="285090"/>
          </a:xfrm>
          <a:prstGeom prst="ellipse">
            <a:avLst/>
          </a:prstGeom>
          <a:solidFill>
            <a:srgbClr val="8A005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16" name="Ellipse 15"/>
          <p:cNvSpPr/>
          <p:nvPr/>
        </p:nvSpPr>
        <p:spPr>
          <a:xfrm>
            <a:off x="1798079" y="3785518"/>
            <a:ext cx="286529" cy="286529"/>
          </a:xfrm>
          <a:prstGeom prst="ellipse">
            <a:avLst/>
          </a:prstGeom>
          <a:solidFill>
            <a:srgbClr val="8A005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17" name="Ellipse 16"/>
          <p:cNvSpPr/>
          <p:nvPr/>
        </p:nvSpPr>
        <p:spPr>
          <a:xfrm>
            <a:off x="1825434" y="4854450"/>
            <a:ext cx="285090" cy="286530"/>
          </a:xfrm>
          <a:prstGeom prst="ellipse">
            <a:avLst/>
          </a:prstGeom>
          <a:solidFill>
            <a:srgbClr val="8A005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18" name="Ellipse 17"/>
          <p:cNvSpPr/>
          <p:nvPr/>
        </p:nvSpPr>
        <p:spPr>
          <a:xfrm>
            <a:off x="9167199" y="6428926"/>
            <a:ext cx="286530" cy="286529"/>
          </a:xfrm>
          <a:prstGeom prst="ellipse">
            <a:avLst/>
          </a:prstGeom>
          <a:solidFill>
            <a:srgbClr val="007DBA"/>
          </a:solidFill>
          <a:ln>
            <a:solidFill>
              <a:srgbClr val="007DBA"/>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19" name="Ellipse 18"/>
          <p:cNvSpPr/>
          <p:nvPr/>
        </p:nvSpPr>
        <p:spPr>
          <a:xfrm>
            <a:off x="9524281" y="6428926"/>
            <a:ext cx="286530" cy="286529"/>
          </a:xfrm>
          <a:prstGeom prst="ellipse">
            <a:avLst/>
          </a:prstGeom>
          <a:solidFill>
            <a:srgbClr val="A1C438"/>
          </a:solidFill>
          <a:ln>
            <a:solidFill>
              <a:srgbClr val="97D70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20" name="Ellipse 19"/>
          <p:cNvSpPr/>
          <p:nvPr/>
        </p:nvSpPr>
        <p:spPr>
          <a:xfrm>
            <a:off x="9881364" y="6428926"/>
            <a:ext cx="286530" cy="286529"/>
          </a:xfrm>
          <a:prstGeom prst="ellipse">
            <a:avLst/>
          </a:prstGeom>
          <a:solidFill>
            <a:srgbClr val="DC5F0F"/>
          </a:solidFill>
          <a:ln>
            <a:solidFill>
              <a:srgbClr val="E87703"/>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21" name="Ellipse 20"/>
          <p:cNvSpPr/>
          <p:nvPr/>
        </p:nvSpPr>
        <p:spPr>
          <a:xfrm>
            <a:off x="10238446" y="6428926"/>
            <a:ext cx="286530" cy="286529"/>
          </a:xfrm>
          <a:prstGeom prst="ellipse">
            <a:avLst/>
          </a:prstGeom>
          <a:solidFill>
            <a:srgbClr val="8A005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fr-FR" sz="1633"/>
          </a:p>
        </p:txBody>
      </p:sp>
      <p:sp>
        <p:nvSpPr>
          <p:cNvPr id="22" name="Rectangle 13"/>
          <p:cNvSpPr txBox="1">
            <a:spLocks noChangeArrowheads="1"/>
          </p:cNvSpPr>
          <p:nvPr/>
        </p:nvSpPr>
        <p:spPr bwMode="auto">
          <a:xfrm>
            <a:off x="1666592" y="1538555"/>
            <a:ext cx="4925291" cy="48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b" anchorCtr="0" compatLnSpc="1">
            <a:prstTxWarp prst="textNoShape">
              <a:avLst/>
            </a:prstTxWarp>
            <a:spAutoFit/>
          </a:bodyPr>
          <a:lstStyle>
            <a:lvl1pPr algn="ctr" defTabSz="912873" rtl="0" eaLnBrk="0" fontAlgn="base" hangingPunct="0">
              <a:spcBef>
                <a:spcPct val="0"/>
              </a:spcBef>
              <a:spcAft>
                <a:spcPct val="0"/>
              </a:spcAft>
              <a:defRPr sz="4354" b="1" baseline="0">
                <a:solidFill>
                  <a:schemeClr val="accent1"/>
                </a:solidFill>
                <a:latin typeface="+mj-lt"/>
                <a:ea typeface="+mj-ea"/>
                <a:cs typeface="+mj-cs"/>
              </a:defRPr>
            </a:lvl1pPr>
            <a:lvl2pPr algn="l" defTabSz="912873" rtl="0" eaLnBrk="0" fontAlgn="base" hangingPunct="0">
              <a:spcBef>
                <a:spcPct val="0"/>
              </a:spcBef>
              <a:spcAft>
                <a:spcPct val="0"/>
              </a:spcAft>
              <a:defRPr sz="2902" b="1">
                <a:solidFill>
                  <a:schemeClr val="accent1"/>
                </a:solidFill>
                <a:latin typeface="Arial" charset="0"/>
                <a:ea typeface="ＭＳ Ｐゴシック" pitchFamily="34" charset="-128"/>
              </a:defRPr>
            </a:lvl2pPr>
            <a:lvl3pPr algn="l" defTabSz="912873" rtl="0" eaLnBrk="0" fontAlgn="base" hangingPunct="0">
              <a:spcBef>
                <a:spcPct val="0"/>
              </a:spcBef>
              <a:spcAft>
                <a:spcPct val="0"/>
              </a:spcAft>
              <a:defRPr sz="2902" b="1">
                <a:solidFill>
                  <a:schemeClr val="accent1"/>
                </a:solidFill>
                <a:latin typeface="Arial" charset="0"/>
                <a:ea typeface="ＭＳ Ｐゴシック" pitchFamily="34" charset="-128"/>
              </a:defRPr>
            </a:lvl3pPr>
            <a:lvl4pPr algn="l" defTabSz="912873" rtl="0" eaLnBrk="0" fontAlgn="base" hangingPunct="0">
              <a:spcBef>
                <a:spcPct val="0"/>
              </a:spcBef>
              <a:spcAft>
                <a:spcPct val="0"/>
              </a:spcAft>
              <a:defRPr sz="2902" b="1">
                <a:solidFill>
                  <a:schemeClr val="accent1"/>
                </a:solidFill>
                <a:latin typeface="Arial" charset="0"/>
                <a:ea typeface="ＭＳ Ｐゴシック" pitchFamily="34" charset="-128"/>
              </a:defRPr>
            </a:lvl4pPr>
            <a:lvl5pPr algn="l" defTabSz="912873" rtl="0" eaLnBrk="0" fontAlgn="base" hangingPunct="0">
              <a:spcBef>
                <a:spcPct val="0"/>
              </a:spcBef>
              <a:spcAft>
                <a:spcPct val="0"/>
              </a:spcAft>
              <a:defRPr sz="2902" b="1">
                <a:solidFill>
                  <a:schemeClr val="accent1"/>
                </a:solidFill>
                <a:latin typeface="Arial" charset="0"/>
                <a:ea typeface="ＭＳ Ｐゴシック" pitchFamily="34" charset="-128"/>
              </a:defRPr>
            </a:lvl5pPr>
            <a:lvl6pPr marL="414680" algn="l" defTabSz="912873" rtl="0" eaLnBrk="1" fontAlgn="base" hangingPunct="1">
              <a:spcBef>
                <a:spcPct val="0"/>
              </a:spcBef>
              <a:spcAft>
                <a:spcPct val="0"/>
              </a:spcAft>
              <a:defRPr sz="2902" b="1">
                <a:solidFill>
                  <a:srgbClr val="00965E"/>
                </a:solidFill>
                <a:latin typeface="Arial" charset="0"/>
                <a:ea typeface="ＭＳ Ｐゴシック" pitchFamily="34" charset="-128"/>
              </a:defRPr>
            </a:lvl6pPr>
            <a:lvl7pPr marL="829361" algn="l" defTabSz="912873" rtl="0" eaLnBrk="1" fontAlgn="base" hangingPunct="1">
              <a:spcBef>
                <a:spcPct val="0"/>
              </a:spcBef>
              <a:spcAft>
                <a:spcPct val="0"/>
              </a:spcAft>
              <a:defRPr sz="2902" b="1">
                <a:solidFill>
                  <a:srgbClr val="00965E"/>
                </a:solidFill>
                <a:latin typeface="Arial" charset="0"/>
                <a:ea typeface="ＭＳ Ｐゴシック" pitchFamily="34" charset="-128"/>
              </a:defRPr>
            </a:lvl7pPr>
            <a:lvl8pPr marL="1244041" algn="l" defTabSz="912873" rtl="0" eaLnBrk="1" fontAlgn="base" hangingPunct="1">
              <a:spcBef>
                <a:spcPct val="0"/>
              </a:spcBef>
              <a:spcAft>
                <a:spcPct val="0"/>
              </a:spcAft>
              <a:defRPr sz="2902" b="1">
                <a:solidFill>
                  <a:srgbClr val="00965E"/>
                </a:solidFill>
                <a:latin typeface="Arial" charset="0"/>
                <a:ea typeface="ＭＳ Ｐゴシック" pitchFamily="34" charset="-128"/>
              </a:defRPr>
            </a:lvl8pPr>
            <a:lvl9pPr marL="1658722" algn="l" defTabSz="912873" rtl="0" eaLnBrk="1" fontAlgn="base" hangingPunct="1">
              <a:spcBef>
                <a:spcPct val="0"/>
              </a:spcBef>
              <a:spcAft>
                <a:spcPct val="0"/>
              </a:spcAft>
              <a:defRPr sz="2902" b="1">
                <a:solidFill>
                  <a:srgbClr val="00965E"/>
                </a:solidFill>
                <a:latin typeface="Arial" charset="0"/>
                <a:ea typeface="ＭＳ Ｐゴシック" pitchFamily="34" charset="-128"/>
              </a:defRPr>
            </a:lvl9pPr>
          </a:lstStyle>
          <a:p>
            <a:r>
              <a:rPr lang="fr-FR" altLang="fr-FR" sz="2812" kern="0" dirty="0" smtClean="0"/>
              <a:t>Les missions prioritaires des Parcs</a:t>
            </a:r>
            <a:endParaRPr lang="fr-FR" altLang="fr-FR" sz="2812" kern="0" dirty="0"/>
          </a:p>
        </p:txBody>
      </p:sp>
      <p:sp>
        <p:nvSpPr>
          <p:cNvPr id="23" name="Rectangle 3"/>
          <p:cNvSpPr txBox="1">
            <a:spLocks noChangeArrowheads="1"/>
          </p:cNvSpPr>
          <p:nvPr/>
        </p:nvSpPr>
        <p:spPr bwMode="auto">
          <a:xfrm>
            <a:off x="2333229" y="2654437"/>
            <a:ext cx="4189441" cy="275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912873" rtl="0" eaLnBrk="0" fontAlgn="base" hangingPunct="0">
              <a:spcBef>
                <a:spcPct val="20000"/>
              </a:spcBef>
              <a:spcAft>
                <a:spcPct val="0"/>
              </a:spcAft>
              <a:buFont typeface="Arial" charset="0"/>
              <a:buNone/>
              <a:defRPr sz="2540" b="0" i="1">
                <a:solidFill>
                  <a:schemeClr val="tx1"/>
                </a:solidFill>
                <a:latin typeface="+mn-lt"/>
                <a:ea typeface="+mn-ea"/>
                <a:cs typeface="+mn-cs"/>
              </a:defRPr>
            </a:lvl1pPr>
            <a:lvl2pPr marL="741530" indent="-285093" algn="l" defTabSz="912873" rtl="0" eaLnBrk="0" fontAlgn="base" hangingPunct="0">
              <a:spcBef>
                <a:spcPct val="20000"/>
              </a:spcBef>
              <a:spcAft>
                <a:spcPct val="0"/>
              </a:spcAft>
              <a:buFont typeface="Arial" panose="020B0604020202020204" pitchFamily="34" charset="0"/>
              <a:buChar char="&gt;"/>
              <a:defRPr sz="1995">
                <a:solidFill>
                  <a:schemeClr val="accent1"/>
                </a:solidFill>
                <a:latin typeface="+mn-lt"/>
                <a:ea typeface="+mn-ea"/>
              </a:defRPr>
            </a:lvl2pPr>
            <a:lvl3pPr marL="1141811" indent="-227498"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3pPr>
            <a:lvl4pPr marL="1599688" indent="-227498"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4pPr>
            <a:lvl5pPr marL="2241866" indent="-414680" algn="l" defTabSz="912873" rtl="0" eaLnBrk="0" fontAlgn="base" hangingPunct="0">
              <a:spcBef>
                <a:spcPct val="20000"/>
              </a:spcBef>
              <a:spcAft>
                <a:spcPct val="0"/>
              </a:spcAft>
              <a:buFont typeface="Arial" panose="020B0604020202020204" pitchFamily="34" charset="0"/>
              <a:buChar char="-"/>
              <a:defRPr sz="1814">
                <a:solidFill>
                  <a:schemeClr val="tx1"/>
                </a:solidFill>
                <a:latin typeface="+mn-lt"/>
                <a:ea typeface="+mn-ea"/>
              </a:defRPr>
            </a:lvl5pPr>
            <a:lvl6pPr marL="2656547"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6pPr>
            <a:lvl7pPr marL="3071227"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7pPr>
            <a:lvl8pPr marL="3485908"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8pPr>
            <a:lvl9pPr marL="3900588" indent="-414680" algn="l" defTabSz="912873" rtl="0" eaLnBrk="1" fontAlgn="base" hangingPunct="1">
              <a:spcBef>
                <a:spcPct val="20000"/>
              </a:spcBef>
              <a:spcAft>
                <a:spcPct val="0"/>
              </a:spcAft>
              <a:buFont typeface="Arial" charset="0"/>
              <a:buChar char="-"/>
              <a:defRPr sz="1814">
                <a:solidFill>
                  <a:schemeClr val="tx1"/>
                </a:solidFill>
                <a:latin typeface="+mn-lt"/>
                <a:ea typeface="+mn-ea"/>
              </a:defRPr>
            </a:lvl9pPr>
          </a:lstStyle>
          <a:p>
            <a:pPr algn="just" eaLnBrk="1" hangingPunct="1">
              <a:lnSpc>
                <a:spcPct val="80000"/>
              </a:lnSpc>
            </a:pPr>
            <a:r>
              <a:rPr lang="fr-FR" altLang="fr-FR" sz="2000" kern="0" dirty="0" smtClean="0">
                <a:solidFill>
                  <a:schemeClr val="accent1"/>
                </a:solidFill>
              </a:rPr>
              <a:t>la protection de la biodiversité et du patrimoine culturel </a:t>
            </a:r>
          </a:p>
          <a:p>
            <a:pPr algn="just" eaLnBrk="1" hangingPunct="1">
              <a:lnSpc>
                <a:spcPct val="80000"/>
              </a:lnSpc>
            </a:pPr>
            <a:endParaRPr lang="fr-FR" altLang="fr-FR" sz="2000" kern="0" dirty="0" smtClean="0">
              <a:solidFill>
                <a:schemeClr val="accent1"/>
              </a:solidFill>
            </a:endParaRPr>
          </a:p>
          <a:p>
            <a:pPr algn="just" eaLnBrk="1" hangingPunct="1">
              <a:lnSpc>
                <a:spcPct val="80000"/>
              </a:lnSpc>
            </a:pPr>
            <a:r>
              <a:rPr lang="fr-FR" altLang="fr-FR" sz="2000" kern="0" dirty="0" smtClean="0">
                <a:solidFill>
                  <a:schemeClr val="accent1"/>
                </a:solidFill>
              </a:rPr>
              <a:t>l’excellence de la gestion du patrimoine et aussi de l’accueil des publics</a:t>
            </a:r>
          </a:p>
          <a:p>
            <a:pPr algn="just" eaLnBrk="1" hangingPunct="1">
              <a:lnSpc>
                <a:spcPct val="80000"/>
              </a:lnSpc>
            </a:pPr>
            <a:endParaRPr lang="fr-FR" altLang="fr-FR" sz="2000" kern="0" dirty="0" smtClean="0">
              <a:solidFill>
                <a:schemeClr val="accent1"/>
              </a:solidFill>
            </a:endParaRPr>
          </a:p>
          <a:p>
            <a:pPr algn="just" eaLnBrk="1" hangingPunct="1">
              <a:lnSpc>
                <a:spcPct val="80000"/>
              </a:lnSpc>
            </a:pPr>
            <a:r>
              <a:rPr lang="fr-FR" altLang="fr-FR" sz="2000" kern="0" dirty="0" smtClean="0">
                <a:solidFill>
                  <a:schemeClr val="accent1"/>
                </a:solidFill>
              </a:rPr>
              <a:t>la bonne gouvernance qui vise à renforcer les liens avec les acteurs locaux</a:t>
            </a:r>
          </a:p>
          <a:p>
            <a:pPr eaLnBrk="1" hangingPunct="1">
              <a:lnSpc>
                <a:spcPct val="80000"/>
              </a:lnSpc>
            </a:pPr>
            <a:endParaRPr lang="fr-FR" altLang="fr-FR" sz="2812" kern="0" dirty="0">
              <a:solidFill>
                <a:schemeClr val="accent1"/>
              </a:solidFill>
            </a:endParaRPr>
          </a:p>
        </p:txBody>
      </p:sp>
    </p:spTree>
    <p:extLst>
      <p:ext uri="{BB962C8B-B14F-4D97-AF65-F5344CB8AC3E}">
        <p14:creationId xmlns:p14="http://schemas.microsoft.com/office/powerpoint/2010/main" val="907180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stretch>
            <a:fillRect/>
          </a:stretch>
        </p:blipFill>
        <p:spPr>
          <a:xfrm>
            <a:off x="586154" y="328064"/>
            <a:ext cx="10029092" cy="6686061"/>
          </a:xfrm>
          <a:prstGeom prst="rect">
            <a:avLst/>
          </a:prstGeom>
        </p:spPr>
      </p:pic>
    </p:spTree>
    <p:extLst>
      <p:ext uri="{BB962C8B-B14F-4D97-AF65-F5344CB8AC3E}">
        <p14:creationId xmlns:p14="http://schemas.microsoft.com/office/powerpoint/2010/main" val="76204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yrphe ceinturé"/>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79506" y="3691766"/>
            <a:ext cx="2722900" cy="24149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 IMAGES. Parcs nationaux de France : le Parc Amazonien de Guy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34558" y="3660798"/>
            <a:ext cx="2059491" cy="309904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Le Parc national « à la française »</a:t>
            </a:r>
            <a:endParaRPr lang="fr-FR" dirty="0"/>
          </a:p>
        </p:txBody>
      </p:sp>
      <p:sp>
        <p:nvSpPr>
          <p:cNvPr id="9" name="Espace réservé du contenu 8"/>
          <p:cNvSpPr>
            <a:spLocks noGrp="1"/>
          </p:cNvSpPr>
          <p:nvPr>
            <p:ph sz="half" idx="2"/>
          </p:nvPr>
        </p:nvSpPr>
        <p:spPr>
          <a:xfrm>
            <a:off x="6165114" y="1404370"/>
            <a:ext cx="4045975" cy="4526885"/>
          </a:xfrm>
        </p:spPr>
        <p:txBody>
          <a:bodyPr/>
          <a:lstStyle/>
          <a:p>
            <a:r>
              <a:rPr lang="fr-FR" sz="1451"/>
              <a:t>Le </a:t>
            </a:r>
            <a:r>
              <a:rPr lang="fr-FR" sz="1633" dirty="0">
                <a:solidFill>
                  <a:schemeClr val="accent4"/>
                </a:solidFill>
              </a:rPr>
              <a:t>caractère exceptionnel </a:t>
            </a:r>
            <a:r>
              <a:rPr lang="fr-FR" sz="1451" dirty="0"/>
              <a:t>d’un Parc résulte d’une combinaison remarquable entre géologie, diversité biologique, dynamique des écosystèmes, activités humaines </a:t>
            </a:r>
            <a:r>
              <a:rPr lang="fr-FR" sz="1451"/>
              <a:t>et paysages</a:t>
            </a:r>
          </a:p>
          <a:p>
            <a:endParaRPr lang="fr-FR" sz="1451" dirty="0"/>
          </a:p>
          <a:p>
            <a:r>
              <a:rPr lang="fr-FR" sz="1451" dirty="0"/>
              <a:t>Le </a:t>
            </a:r>
            <a:r>
              <a:rPr lang="fr-FR" sz="1633" dirty="0">
                <a:solidFill>
                  <a:schemeClr val="accent4"/>
                </a:solidFill>
              </a:rPr>
              <a:t>classement</a:t>
            </a:r>
            <a:r>
              <a:rPr lang="fr-FR" sz="1451" dirty="0"/>
              <a:t> d’un espace en Parc national se fait </a:t>
            </a:r>
            <a:r>
              <a:rPr lang="fr-FR" sz="1451" dirty="0">
                <a:solidFill>
                  <a:schemeClr val="accent4"/>
                </a:solidFill>
              </a:rPr>
              <a:t>par décret du 1</a:t>
            </a:r>
            <a:r>
              <a:rPr lang="fr-FR" sz="1451" baseline="30000" dirty="0">
                <a:solidFill>
                  <a:schemeClr val="accent4"/>
                </a:solidFill>
              </a:rPr>
              <a:t>er</a:t>
            </a:r>
            <a:r>
              <a:rPr lang="fr-FR" sz="1451" dirty="0">
                <a:solidFill>
                  <a:schemeClr val="accent4"/>
                </a:solidFill>
              </a:rPr>
              <a:t> </a:t>
            </a:r>
            <a:r>
              <a:rPr lang="fr-FR" sz="1451">
                <a:solidFill>
                  <a:schemeClr val="accent4"/>
                </a:solidFill>
              </a:rPr>
              <a:t>Ministre</a:t>
            </a:r>
            <a:r>
              <a:rPr lang="fr-FR" sz="1451"/>
              <a:t>.</a:t>
            </a:r>
          </a:p>
          <a:p>
            <a:endParaRPr lang="fr-FR" sz="1451"/>
          </a:p>
          <a:p>
            <a:r>
              <a:rPr lang="fr-FR" sz="1451"/>
              <a:t>Il </a:t>
            </a:r>
            <a:r>
              <a:rPr lang="fr-FR" sz="1451" dirty="0"/>
              <a:t>manifeste la volonté de donner une forte visibilité à cet espace et d’y mener </a:t>
            </a:r>
            <a:r>
              <a:rPr lang="fr-FR" sz="1451" dirty="0">
                <a:solidFill>
                  <a:schemeClr val="accent4"/>
                </a:solidFill>
              </a:rPr>
              <a:t>une</a:t>
            </a:r>
            <a:r>
              <a:rPr lang="fr-FR" sz="1451" dirty="0"/>
              <a:t> </a:t>
            </a:r>
            <a:r>
              <a:rPr lang="fr-FR" sz="1451" dirty="0">
                <a:solidFill>
                  <a:schemeClr val="accent4"/>
                </a:solidFill>
              </a:rPr>
              <a:t>politique exemplaire de protection et de gestion, mais aussi d’éducation à la nature et de récréation, et de transmettre aux générations futures un </a:t>
            </a:r>
            <a:r>
              <a:rPr lang="fr-FR" sz="1451">
                <a:solidFill>
                  <a:schemeClr val="accent4"/>
                </a:solidFill>
              </a:rPr>
              <a:t>patrimoine préservé</a:t>
            </a:r>
          </a:p>
          <a:p>
            <a:endParaRPr lang="fr-FR" sz="1451">
              <a:solidFill>
                <a:schemeClr val="accent4"/>
              </a:solidFill>
            </a:endParaRPr>
          </a:p>
          <a:p>
            <a:endParaRPr lang="fr-FR" sz="1088" dirty="0"/>
          </a:p>
          <a:p>
            <a:endParaRPr lang="fr-FR" sz="1088" dirty="0"/>
          </a:p>
          <a:p>
            <a:endParaRPr lang="fr-FR" sz="1088" dirty="0"/>
          </a:p>
          <a:p>
            <a:endParaRPr lang="fr-FR" sz="1088" dirty="0"/>
          </a:p>
          <a:p>
            <a:endParaRPr lang="fr-FR" sz="1088" dirty="0"/>
          </a:p>
        </p:txBody>
      </p:sp>
      <p:pic>
        <p:nvPicPr>
          <p:cNvPr id="3"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95591" y="32442"/>
            <a:ext cx="1371930" cy="1371930"/>
          </a:xfrm>
          <a:prstGeom prst="rect">
            <a:avLst/>
          </a:prstGeom>
        </p:spPr>
      </p:pic>
      <p:pic>
        <p:nvPicPr>
          <p:cNvPr id="1030" name="Picture 6"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80"/>
          <a:stretch/>
        </p:blipFill>
        <p:spPr bwMode="auto">
          <a:xfrm>
            <a:off x="-1428834" y="11249263"/>
            <a:ext cx="769989" cy="74106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4201992" y="5633462"/>
            <a:ext cx="2282071" cy="441339"/>
          </a:xfrm>
          <a:prstGeom prst="rect">
            <a:avLst/>
          </a:prstGeom>
          <a:noFill/>
        </p:spPr>
        <p:txBody>
          <a:bodyPr wrap="square" rtlCol="0">
            <a:spAutoFit/>
          </a:bodyPr>
          <a:lstStyle/>
          <a:p>
            <a:r>
              <a:rPr lang="fr-FR" sz="998" b="1" dirty="0"/>
              <a:t>Parc national des Pyrénées</a:t>
            </a:r>
          </a:p>
          <a:p>
            <a:endParaRPr lang="fr-FR" sz="1270" b="1" dirty="0"/>
          </a:p>
        </p:txBody>
      </p:sp>
      <p:sp>
        <p:nvSpPr>
          <p:cNvPr id="13" name="ZoneTexte 12"/>
          <p:cNvSpPr txBox="1"/>
          <p:nvPr/>
        </p:nvSpPr>
        <p:spPr>
          <a:xfrm>
            <a:off x="1534558" y="6442375"/>
            <a:ext cx="2938754" cy="441339"/>
          </a:xfrm>
          <a:prstGeom prst="rect">
            <a:avLst/>
          </a:prstGeom>
          <a:noFill/>
        </p:spPr>
        <p:txBody>
          <a:bodyPr wrap="square" rtlCol="0">
            <a:spAutoFit/>
          </a:bodyPr>
          <a:lstStyle/>
          <a:p>
            <a:r>
              <a:rPr lang="fr-FR" sz="998" b="1" dirty="0"/>
              <a:t>Parc amazonien de Guyane</a:t>
            </a:r>
          </a:p>
          <a:p>
            <a:endParaRPr lang="fr-FR" sz="1270" b="1"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033" y="1294639"/>
            <a:ext cx="4896374" cy="233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1708989" y="1404372"/>
            <a:ext cx="4648254" cy="469231"/>
          </a:xfrm>
          <a:prstGeom prst="rect">
            <a:avLst/>
          </a:prstGeom>
          <a:noFill/>
        </p:spPr>
        <p:txBody>
          <a:bodyPr wrap="square" rtlCol="0">
            <a:spAutoFit/>
          </a:bodyPr>
          <a:lstStyle/>
          <a:p>
            <a:r>
              <a:rPr lang="fr-FR" sz="1179" b="1" dirty="0"/>
              <a:t>Le 1</a:t>
            </a:r>
            <a:r>
              <a:rPr lang="fr-FR" sz="1179" b="1" baseline="30000" dirty="0"/>
              <a:t>er</a:t>
            </a:r>
            <a:r>
              <a:rPr lang="fr-FR" sz="1179" b="1" dirty="0"/>
              <a:t> Parc national français, la Vanoise, a été créé en 1963</a:t>
            </a:r>
          </a:p>
          <a:p>
            <a:endParaRPr lang="fr-FR" sz="1270" b="1" dirty="0"/>
          </a:p>
        </p:txBody>
      </p:sp>
    </p:spTree>
    <p:extLst>
      <p:ext uri="{BB962C8B-B14F-4D97-AF65-F5344CB8AC3E}">
        <p14:creationId xmlns:p14="http://schemas.microsoft.com/office/powerpoint/2010/main" val="1374277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805248" y="134466"/>
            <a:ext cx="10604157" cy="615178"/>
          </a:xfrm>
        </p:spPr>
        <p:txBody>
          <a:bodyPr>
            <a:normAutofit fontScale="90000"/>
          </a:bodyPr>
          <a:lstStyle/>
          <a:p>
            <a:pPr algn="ctr"/>
            <a:r>
              <a:rPr lang="fr-FR" dirty="0" smtClean="0"/>
              <a:t>Qu’est-ce que la biodiversité ? </a:t>
            </a:r>
            <a:endParaRPr lang="fr-FR" dirty="0"/>
          </a:p>
        </p:txBody>
      </p:sp>
      <p:sp>
        <p:nvSpPr>
          <p:cNvPr id="3" name="ZoneTexte 2"/>
          <p:cNvSpPr txBox="1"/>
          <p:nvPr/>
        </p:nvSpPr>
        <p:spPr>
          <a:xfrm>
            <a:off x="442452" y="1504336"/>
            <a:ext cx="10966953" cy="2000548"/>
          </a:xfrm>
          <a:prstGeom prst="rect">
            <a:avLst/>
          </a:prstGeom>
          <a:noFill/>
        </p:spPr>
        <p:txBody>
          <a:bodyPr wrap="square" rtlCol="0">
            <a:spAutoFit/>
          </a:bodyPr>
          <a:lstStyle/>
          <a:p>
            <a:pPr algn="ctr"/>
            <a:r>
              <a:rPr lang="fr-FR" sz="4000" b="1" dirty="0" smtClean="0">
                <a:solidFill>
                  <a:schemeClr val="accent6">
                    <a:lumMod val="75000"/>
                  </a:schemeClr>
                </a:solidFill>
              </a:rPr>
              <a:t>C’est le tissu vivant de notre planète. </a:t>
            </a:r>
          </a:p>
          <a:p>
            <a:endParaRPr lang="fr-FR" sz="2800" dirty="0"/>
          </a:p>
          <a:p>
            <a:r>
              <a:rPr lang="fr-FR" sz="2800" dirty="0" smtClean="0"/>
              <a:t>Ce tissus vivant recouvre l’ensemble des milieux naturels et des formes de vie (plantes, animaux, champignons, bactéries, etc.) et leurs interactions. </a:t>
            </a:r>
            <a:endParaRPr lang="fr-FR" sz="2800" dirty="0"/>
          </a:p>
        </p:txBody>
      </p:sp>
    </p:spTree>
    <p:extLst>
      <p:ext uri="{BB962C8B-B14F-4D97-AF65-F5344CB8AC3E}">
        <p14:creationId xmlns:p14="http://schemas.microsoft.com/office/powerpoint/2010/main" val="1026211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9"/>
          <p:cNvSpPr txBox="1">
            <a:spLocks noChangeArrowheads="1"/>
          </p:cNvSpPr>
          <p:nvPr/>
        </p:nvSpPr>
        <p:spPr bwMode="auto">
          <a:xfrm>
            <a:off x="1596473" y="1412493"/>
            <a:ext cx="2213048" cy="5004425"/>
          </a:xfrm>
          <a:prstGeom prst="rect">
            <a:avLst/>
          </a:prstGeom>
          <a:noFill/>
          <a:ln w="9525">
            <a:noFill/>
            <a:miter lim="800000"/>
            <a:headEnd/>
            <a:tailEnd/>
          </a:ln>
        </p:spPr>
        <p:txBody>
          <a:bodyPr lIns="91416" tIns="45709" rIns="91416" bIns="45709">
            <a:spAutoFit/>
          </a:bodyPr>
          <a:lstStyle/>
          <a:p>
            <a:pPr>
              <a:spcBef>
                <a:spcPct val="50000"/>
              </a:spcBef>
              <a:defRPr/>
            </a:pPr>
            <a:r>
              <a:rPr lang="fr-FR" sz="1995" b="1" dirty="0" smtClean="0">
                <a:latin typeface="Calibri" pitchFamily="34" charset="0"/>
              </a:rPr>
              <a:t>11 </a:t>
            </a:r>
            <a:r>
              <a:rPr lang="fr-FR" sz="1995" b="1" dirty="0">
                <a:latin typeface="Calibri" pitchFamily="34" charset="0"/>
              </a:rPr>
              <a:t>Parcs nationaux existants, dont :</a:t>
            </a:r>
          </a:p>
          <a:p>
            <a:pPr marL="342858" indent="-342858">
              <a:spcBef>
                <a:spcPct val="50000"/>
              </a:spcBef>
              <a:buFontTx/>
              <a:buChar char="-"/>
              <a:defRPr/>
            </a:pPr>
            <a:r>
              <a:rPr lang="fr-FR" sz="1995" b="1" dirty="0">
                <a:latin typeface="Calibri" pitchFamily="34" charset="0"/>
              </a:rPr>
              <a:t>3 outre mer</a:t>
            </a:r>
          </a:p>
          <a:p>
            <a:pPr marL="342858" indent="-342858">
              <a:spcBef>
                <a:spcPct val="50000"/>
              </a:spcBef>
              <a:buFontTx/>
              <a:buChar char="-"/>
              <a:defRPr/>
            </a:pPr>
            <a:r>
              <a:rPr lang="fr-FR" sz="1995" b="1" dirty="0">
                <a:latin typeface="Calibri" pitchFamily="34" charset="0"/>
              </a:rPr>
              <a:t>3 marins     (Port Cros, Guadeloupe et Calanques)</a:t>
            </a:r>
          </a:p>
          <a:p>
            <a:pPr>
              <a:spcBef>
                <a:spcPct val="50000"/>
              </a:spcBef>
              <a:defRPr/>
            </a:pPr>
            <a:endParaRPr lang="fr-FR" sz="1995" b="1" dirty="0">
              <a:latin typeface="Calibri" pitchFamily="34" charset="0"/>
            </a:endParaRPr>
          </a:p>
          <a:p>
            <a:pPr>
              <a:spcBef>
                <a:spcPct val="50000"/>
              </a:spcBef>
              <a:defRPr/>
            </a:pPr>
            <a:endParaRPr lang="fr-FR" sz="1995" b="1" dirty="0">
              <a:latin typeface="Calibri" pitchFamily="34" charset="0"/>
            </a:endParaRPr>
          </a:p>
          <a:p>
            <a:pPr>
              <a:spcBef>
                <a:spcPct val="50000"/>
              </a:spcBef>
              <a:defRPr/>
            </a:pPr>
            <a:r>
              <a:rPr lang="fr-FR" sz="1995" b="1" dirty="0">
                <a:latin typeface="Calibri" pitchFamily="34" charset="0"/>
              </a:rPr>
              <a:t>PN des Calanques :</a:t>
            </a:r>
          </a:p>
          <a:p>
            <a:pPr>
              <a:spcBef>
                <a:spcPct val="50000"/>
              </a:spcBef>
              <a:defRPr/>
            </a:pPr>
            <a:r>
              <a:rPr lang="fr-FR" sz="1995" b="1" dirty="0">
                <a:latin typeface="Calibri" pitchFamily="34" charset="0"/>
              </a:rPr>
              <a:t>1</a:t>
            </a:r>
            <a:r>
              <a:rPr lang="fr-FR" sz="1995" b="1" baseline="30000" dirty="0">
                <a:latin typeface="Calibri" pitchFamily="34" charset="0"/>
              </a:rPr>
              <a:t>er</a:t>
            </a:r>
            <a:r>
              <a:rPr lang="fr-FR" sz="1995" b="1" dirty="0">
                <a:latin typeface="Calibri" pitchFamily="34" charset="0"/>
              </a:rPr>
              <a:t> parc européen terrestre, marin et </a:t>
            </a:r>
            <a:r>
              <a:rPr lang="fr-FR" sz="1995" b="1" u="sng" dirty="0">
                <a:latin typeface="Calibri" pitchFamily="34" charset="0"/>
              </a:rPr>
              <a:t>péri-urbain</a:t>
            </a:r>
            <a:endParaRPr lang="fr-FR" sz="1633" u="sng" dirty="0">
              <a:latin typeface="Calibri" pitchFamily="34" charset="0"/>
            </a:endParaRPr>
          </a:p>
        </p:txBody>
      </p:sp>
      <p:sp>
        <p:nvSpPr>
          <p:cNvPr id="43012" name="Rectangle 3"/>
          <p:cNvSpPr>
            <a:spLocks noChangeArrowheads="1"/>
          </p:cNvSpPr>
          <p:nvPr/>
        </p:nvSpPr>
        <p:spPr bwMode="auto">
          <a:xfrm>
            <a:off x="2453184" y="37436"/>
            <a:ext cx="7163247" cy="96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nchor="ctr"/>
          <a:lstStyle/>
          <a:p>
            <a:r>
              <a:rPr lang="fr-FR" altLang="fr-FR" sz="3628" b="1" dirty="0">
                <a:solidFill>
                  <a:schemeClr val="accent1"/>
                </a:solidFill>
                <a:cs typeface="Arial" charset="0"/>
              </a:rPr>
              <a:t>Les Parcs nationaux en France</a:t>
            </a:r>
          </a:p>
        </p:txBody>
      </p:sp>
      <p:sp>
        <p:nvSpPr>
          <p:cNvPr id="8" name="Ellipse 7"/>
          <p:cNvSpPr/>
          <p:nvPr/>
        </p:nvSpPr>
        <p:spPr>
          <a:xfrm>
            <a:off x="9167199" y="6500919"/>
            <a:ext cx="286530" cy="285090"/>
          </a:xfrm>
          <a:prstGeom prst="ellipse">
            <a:avLst/>
          </a:prstGeom>
          <a:solidFill>
            <a:srgbClr val="007DBA"/>
          </a:solidFill>
          <a:ln>
            <a:solidFill>
              <a:srgbClr val="007DBA"/>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defRPr/>
            </a:pPr>
            <a:endParaRPr lang="fr-FR" sz="1633"/>
          </a:p>
        </p:txBody>
      </p:sp>
      <p:sp>
        <p:nvSpPr>
          <p:cNvPr id="9" name="Ellipse 8"/>
          <p:cNvSpPr/>
          <p:nvPr/>
        </p:nvSpPr>
        <p:spPr>
          <a:xfrm>
            <a:off x="9524281" y="6500919"/>
            <a:ext cx="286530" cy="285090"/>
          </a:xfrm>
          <a:prstGeom prst="ellipse">
            <a:avLst/>
          </a:prstGeom>
          <a:solidFill>
            <a:srgbClr val="A1C438"/>
          </a:solidFill>
          <a:ln>
            <a:solidFill>
              <a:srgbClr val="97D7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defRPr/>
            </a:pPr>
            <a:endParaRPr lang="fr-FR" sz="1633"/>
          </a:p>
        </p:txBody>
      </p:sp>
      <p:sp>
        <p:nvSpPr>
          <p:cNvPr id="10" name="Ellipse 9"/>
          <p:cNvSpPr/>
          <p:nvPr/>
        </p:nvSpPr>
        <p:spPr>
          <a:xfrm>
            <a:off x="9881364" y="6500919"/>
            <a:ext cx="286530" cy="285090"/>
          </a:xfrm>
          <a:prstGeom prst="ellipse">
            <a:avLst/>
          </a:prstGeom>
          <a:solidFill>
            <a:srgbClr val="DC5F0F"/>
          </a:solidFill>
          <a:ln>
            <a:solidFill>
              <a:srgbClr val="E87703"/>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defRPr/>
            </a:pPr>
            <a:endParaRPr lang="fr-FR" sz="1633"/>
          </a:p>
        </p:txBody>
      </p:sp>
      <p:sp>
        <p:nvSpPr>
          <p:cNvPr id="11" name="Ellipse 10"/>
          <p:cNvSpPr/>
          <p:nvPr/>
        </p:nvSpPr>
        <p:spPr>
          <a:xfrm>
            <a:off x="10238446" y="6500919"/>
            <a:ext cx="286530" cy="285090"/>
          </a:xfrm>
          <a:prstGeom prst="ellipse">
            <a:avLst/>
          </a:prstGeom>
          <a:solidFill>
            <a:srgbClr val="8A005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defRPr/>
            </a:pPr>
            <a:endParaRPr lang="fr-FR" sz="1633"/>
          </a:p>
        </p:txBody>
      </p:sp>
      <p:sp>
        <p:nvSpPr>
          <p:cNvPr id="2" name="Rectangle 1"/>
          <p:cNvSpPr/>
          <p:nvPr/>
        </p:nvSpPr>
        <p:spPr>
          <a:xfrm>
            <a:off x="8117305" y="5598694"/>
            <a:ext cx="914400" cy="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8117305" y="3336758"/>
            <a:ext cx="641684" cy="160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848" y="1323713"/>
            <a:ext cx="8250792" cy="4779529"/>
          </a:xfrm>
          <a:prstGeom prst="rect">
            <a:avLst/>
          </a:prstGeom>
        </p:spPr>
      </p:pic>
    </p:spTree>
    <p:extLst>
      <p:ext uri="{BB962C8B-B14F-4D97-AF65-F5344CB8AC3E}">
        <p14:creationId xmlns:p14="http://schemas.microsoft.com/office/powerpoint/2010/main" val="1583975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CARTES\COMMUNICATION\PRESENTATIONS\carte_AMP\A3_AMP_MED_NAUTICA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9781310" cy="691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15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1307" y="55197"/>
            <a:ext cx="10515600" cy="602029"/>
          </a:xfrm>
        </p:spPr>
        <p:txBody>
          <a:bodyPr>
            <a:normAutofit fontScale="90000"/>
          </a:bodyPr>
          <a:lstStyle/>
          <a:p>
            <a:pPr algn="ctr"/>
            <a:r>
              <a:rPr lang="fr-FR" dirty="0" smtClean="0"/>
              <a:t>Film de présentation du Parc national</a:t>
            </a:r>
            <a:endParaRPr lang="fr-FR" dirty="0"/>
          </a:p>
        </p:txBody>
      </p:sp>
      <p:sp>
        <p:nvSpPr>
          <p:cNvPr id="3" name="Espace réservé du contenu 2"/>
          <p:cNvSpPr>
            <a:spLocks noGrp="1"/>
          </p:cNvSpPr>
          <p:nvPr>
            <p:ph idx="1"/>
          </p:nvPr>
        </p:nvSpPr>
        <p:spPr/>
        <p:txBody>
          <a:bodyPr/>
          <a:lstStyle/>
          <a:p>
            <a:endParaRPr lang="fr-FR" dirty="0"/>
          </a:p>
        </p:txBody>
      </p:sp>
      <p:pic>
        <p:nvPicPr>
          <p:cNvPr id="4" name="OoEZKDFFG9E"/>
          <p:cNvPicPr>
            <a:picLocks noRot="1" noChangeAspect="1"/>
          </p:cNvPicPr>
          <p:nvPr>
            <a:videoFile r:link="rId1"/>
          </p:nvPr>
        </p:nvPicPr>
        <p:blipFill>
          <a:blip r:embed="rId3"/>
          <a:stretch>
            <a:fillRect/>
          </a:stretch>
        </p:blipFill>
        <p:spPr>
          <a:xfrm>
            <a:off x="838200" y="657226"/>
            <a:ext cx="10515600" cy="5915025"/>
          </a:xfrm>
          <a:prstGeom prst="rect">
            <a:avLst/>
          </a:prstGeom>
        </p:spPr>
      </p:pic>
    </p:spTree>
    <p:extLst>
      <p:ext uri="{BB962C8B-B14F-4D97-AF65-F5344CB8AC3E}">
        <p14:creationId xmlns:p14="http://schemas.microsoft.com/office/powerpoint/2010/main" val="2382101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Photos\PHOTOS_TERRE\Paysages\Paysages_massif_Calanques\Gilles_MARTIN-RAGET_photos_aeriennes_CONVENTION\convention CRES\Morgiou041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1792" y="1"/>
            <a:ext cx="9366253" cy="6968825"/>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a:xfrm>
            <a:off x="2909271" y="165745"/>
            <a:ext cx="6095495" cy="816394"/>
          </a:xfrm>
        </p:spPr>
        <p:txBody>
          <a:bodyPr>
            <a:normAutofit fontScale="90000"/>
          </a:bodyPr>
          <a:lstStyle/>
          <a:p>
            <a:r>
              <a:rPr lang="fr-FR" dirty="0" smtClean="0">
                <a:solidFill>
                  <a:schemeClr val="bg1"/>
                </a:solidFill>
              </a:rPr>
              <a:t>Le Parc national des Calanques</a:t>
            </a:r>
            <a:endParaRPr lang="fr-FR" dirty="0">
              <a:solidFill>
                <a:schemeClr val="bg1"/>
              </a:solidFill>
            </a:endParaRPr>
          </a:p>
        </p:txBody>
      </p:sp>
      <p:sp>
        <p:nvSpPr>
          <p:cNvPr id="6" name="Espace réservé du contenu 5"/>
          <p:cNvSpPr>
            <a:spLocks noGrp="1"/>
          </p:cNvSpPr>
          <p:nvPr>
            <p:ph sz="half" idx="2"/>
          </p:nvPr>
        </p:nvSpPr>
        <p:spPr>
          <a:xfrm>
            <a:off x="1524256" y="1860101"/>
            <a:ext cx="4767676" cy="3136354"/>
          </a:xfrm>
          <a:solidFill>
            <a:srgbClr val="002060">
              <a:alpha val="25000"/>
            </a:srgbClr>
          </a:solidFill>
        </p:spPr>
        <p:txBody>
          <a:bodyPr>
            <a:normAutofit lnSpcReduction="10000"/>
          </a:bodyPr>
          <a:lstStyle/>
          <a:p>
            <a:r>
              <a:rPr lang="fr-FR" sz="1633" dirty="0">
                <a:solidFill>
                  <a:schemeClr val="bg1"/>
                </a:solidFill>
              </a:rPr>
              <a:t>Cœur terrestre : 8 500 hectares sur 3 communes : Marseille, Cassis et La Ciotat</a:t>
            </a:r>
          </a:p>
          <a:p>
            <a:pPr marL="0" indent="0">
              <a:buNone/>
            </a:pPr>
            <a:endParaRPr lang="fr-FR" sz="816" dirty="0">
              <a:solidFill>
                <a:schemeClr val="bg1"/>
              </a:solidFill>
            </a:endParaRPr>
          </a:p>
          <a:p>
            <a:r>
              <a:rPr lang="fr-FR" sz="1633" dirty="0">
                <a:solidFill>
                  <a:schemeClr val="bg1"/>
                </a:solidFill>
              </a:rPr>
              <a:t>Cœur marin : 43 500 hectares</a:t>
            </a:r>
          </a:p>
          <a:p>
            <a:endParaRPr lang="fr-FR" sz="816" dirty="0">
              <a:solidFill>
                <a:schemeClr val="bg1"/>
              </a:solidFill>
            </a:endParaRPr>
          </a:p>
          <a:p>
            <a:r>
              <a:rPr lang="fr-FR" sz="1633" dirty="0">
                <a:solidFill>
                  <a:schemeClr val="bg1"/>
                </a:solidFill>
              </a:rPr>
              <a:t>Aire d’adhésion : 2 630 hectares, avec</a:t>
            </a:r>
            <a:br>
              <a:rPr lang="fr-FR" sz="1633" dirty="0">
                <a:solidFill>
                  <a:schemeClr val="bg1"/>
                </a:solidFill>
              </a:rPr>
            </a:br>
            <a:r>
              <a:rPr lang="fr-FR" sz="1633" dirty="0">
                <a:solidFill>
                  <a:schemeClr val="bg1"/>
                </a:solidFill>
              </a:rPr>
              <a:t>3 communes : Marseille, Cassis et La Penne-sur-Huveaune</a:t>
            </a:r>
          </a:p>
          <a:p>
            <a:pPr marL="0" indent="0">
              <a:buNone/>
            </a:pPr>
            <a:endParaRPr lang="fr-FR" sz="816" dirty="0">
              <a:solidFill>
                <a:schemeClr val="bg1"/>
              </a:solidFill>
            </a:endParaRPr>
          </a:p>
          <a:p>
            <a:r>
              <a:rPr lang="fr-FR" sz="1633" dirty="0">
                <a:solidFill>
                  <a:schemeClr val="bg1"/>
                </a:solidFill>
              </a:rPr>
              <a:t>Aire maritime adjacente : 97 800 ha</a:t>
            </a:r>
          </a:p>
          <a:p>
            <a:pPr marL="0" indent="0">
              <a:buNone/>
            </a:pPr>
            <a:endParaRPr lang="fr-FR" sz="816" dirty="0">
              <a:solidFill>
                <a:schemeClr val="bg1"/>
              </a:solidFill>
            </a:endParaRPr>
          </a:p>
          <a:p>
            <a:r>
              <a:rPr lang="fr-FR" sz="1633" dirty="0">
                <a:solidFill>
                  <a:schemeClr val="bg1"/>
                </a:solidFill>
              </a:rPr>
              <a:t>Fréquentation : environ 3 millions de visites / an</a:t>
            </a:r>
            <a:endParaRPr lang="fr-FR" sz="1451" dirty="0"/>
          </a:p>
        </p:txBody>
      </p:sp>
      <p:sp>
        <p:nvSpPr>
          <p:cNvPr id="8" name="Espace réservé du contenu 7"/>
          <p:cNvSpPr>
            <a:spLocks noGrp="1"/>
          </p:cNvSpPr>
          <p:nvPr>
            <p:ph sz="half" idx="1"/>
          </p:nvPr>
        </p:nvSpPr>
        <p:spPr>
          <a:xfrm>
            <a:off x="1804765" y="5453630"/>
            <a:ext cx="8993601" cy="3419114"/>
          </a:xfrm>
        </p:spPr>
        <p:txBody>
          <a:bodyPr>
            <a:normAutofit lnSpcReduction="10000"/>
          </a:bodyPr>
          <a:lstStyle/>
          <a:p>
            <a:pPr marL="0" indent="0">
              <a:buNone/>
            </a:pPr>
            <a:r>
              <a:rPr lang="fr-FR" sz="2177" dirty="0">
                <a:solidFill>
                  <a:schemeClr val="accent3"/>
                </a:solidFill>
              </a:rPr>
              <a:t>Le 10</a:t>
            </a:r>
            <a:r>
              <a:rPr lang="fr-FR" sz="2177" baseline="30000" dirty="0">
                <a:solidFill>
                  <a:schemeClr val="accent3"/>
                </a:solidFill>
              </a:rPr>
              <a:t>e</a:t>
            </a:r>
            <a:r>
              <a:rPr lang="fr-FR" sz="2177" dirty="0">
                <a:solidFill>
                  <a:schemeClr val="accent3"/>
                </a:solidFill>
              </a:rPr>
              <a:t> parc national français</a:t>
            </a:r>
          </a:p>
          <a:p>
            <a:pPr marL="0" indent="0">
              <a:buNone/>
            </a:pPr>
            <a:endParaRPr lang="fr-FR" sz="726" dirty="0">
              <a:solidFill>
                <a:schemeClr val="accent3"/>
              </a:solidFill>
            </a:endParaRPr>
          </a:p>
          <a:p>
            <a:pPr marL="0" indent="0">
              <a:buNone/>
            </a:pPr>
            <a:r>
              <a:rPr lang="fr-FR" sz="2086" dirty="0">
                <a:solidFill>
                  <a:schemeClr val="accent3"/>
                </a:solidFill>
              </a:rPr>
              <a:t>1</a:t>
            </a:r>
            <a:r>
              <a:rPr lang="fr-FR" sz="2086" baseline="30000" dirty="0">
                <a:solidFill>
                  <a:schemeClr val="accent3"/>
                </a:solidFill>
              </a:rPr>
              <a:t>er</a:t>
            </a:r>
            <a:r>
              <a:rPr lang="fr-FR" sz="2086" dirty="0">
                <a:solidFill>
                  <a:schemeClr val="accent3"/>
                </a:solidFill>
              </a:rPr>
              <a:t> Parc national urbain d’Europe </a:t>
            </a:r>
          </a:p>
          <a:p>
            <a:pPr marL="0" indent="0">
              <a:buNone/>
            </a:pPr>
            <a:endParaRPr lang="fr-FR" sz="726" dirty="0">
              <a:solidFill>
                <a:schemeClr val="accent3"/>
              </a:solidFill>
            </a:endParaRPr>
          </a:p>
          <a:p>
            <a:pPr marL="0" indent="0">
              <a:buNone/>
            </a:pPr>
            <a:r>
              <a:rPr lang="fr-FR" sz="2177" dirty="0">
                <a:solidFill>
                  <a:schemeClr val="accent3"/>
                </a:solidFill>
              </a:rPr>
              <a:t>Un Parc qui jouxte une métropole de plus d’un million d’habitants</a:t>
            </a:r>
          </a:p>
          <a:p>
            <a:endParaRPr lang="fr-FR" dirty="0">
              <a:solidFill>
                <a:schemeClr val="accent3"/>
              </a:solidFill>
            </a:endParaRP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1792" y="0"/>
            <a:ext cx="1371893" cy="1371893"/>
          </a:xfrm>
          <a:prstGeom prst="rect">
            <a:avLst/>
          </a:prstGeom>
        </p:spPr>
      </p:pic>
    </p:spTree>
    <p:extLst>
      <p:ext uri="{BB962C8B-B14F-4D97-AF65-F5344CB8AC3E}">
        <p14:creationId xmlns:p14="http://schemas.microsoft.com/office/powerpoint/2010/main" val="819283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8605" y="64794"/>
            <a:ext cx="8033097" cy="816394"/>
          </a:xfrm>
        </p:spPr>
        <p:txBody>
          <a:bodyPr>
            <a:normAutofit fontScale="90000"/>
          </a:bodyPr>
          <a:lstStyle/>
          <a:p>
            <a:r>
              <a:rPr lang="fr-FR" dirty="0" smtClean="0"/>
              <a:t>Genèse du Parc national des Calanques</a:t>
            </a:r>
            <a:endParaRPr lang="fr-FR" dirty="0"/>
          </a:p>
        </p:txBody>
      </p:sp>
      <p:sp>
        <p:nvSpPr>
          <p:cNvPr id="7" name="Espace réservé du contenu 4"/>
          <p:cNvSpPr txBox="1">
            <a:spLocks/>
          </p:cNvSpPr>
          <p:nvPr/>
        </p:nvSpPr>
        <p:spPr bwMode="auto">
          <a:xfrm>
            <a:off x="1524255" y="5257001"/>
            <a:ext cx="3592085" cy="160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anchor="t" anchorCtr="0" compatLnSpc="1">
            <a:prstTxWarp prst="textNoShape">
              <a:avLst/>
            </a:prstTxWarp>
          </a:bodyPr>
          <a:lstStyle>
            <a:lvl1pPr marL="377825" indent="-377825" algn="l" defTabSz="1006475" rtl="0" eaLnBrk="1" fontAlgn="base" hangingPunct="1">
              <a:spcBef>
                <a:spcPct val="20000"/>
              </a:spcBef>
              <a:spcAft>
                <a:spcPct val="0"/>
              </a:spcAft>
              <a:buFont typeface="Arial" charset="0"/>
              <a:buChar char="•"/>
              <a:defRPr sz="2800" b="1">
                <a:solidFill>
                  <a:schemeClr val="accent1"/>
                </a:solidFill>
                <a:latin typeface="+mn-lt"/>
                <a:ea typeface="+mn-ea"/>
                <a:cs typeface="+mn-cs"/>
              </a:defRPr>
            </a:lvl1pPr>
            <a:lvl2pPr marL="817563" indent="-314325" algn="l" defTabSz="1006475" rtl="0" eaLnBrk="1" fontAlgn="base" hangingPunct="1">
              <a:spcBef>
                <a:spcPct val="20000"/>
              </a:spcBef>
              <a:spcAft>
                <a:spcPct val="0"/>
              </a:spcAft>
              <a:buFont typeface="Arial" charset="0"/>
              <a:buChar char="&gt;"/>
              <a:defRPr sz="2400">
                <a:solidFill>
                  <a:schemeClr val="accent1"/>
                </a:solidFill>
                <a:latin typeface="+mn-lt"/>
                <a:ea typeface="+mn-ea"/>
              </a:defRPr>
            </a:lvl2pPr>
            <a:lvl3pPr marL="1258888" indent="-250825" algn="l" defTabSz="1006475" rtl="0" eaLnBrk="1" fontAlgn="base" hangingPunct="1">
              <a:spcBef>
                <a:spcPct val="20000"/>
              </a:spcBef>
              <a:spcAft>
                <a:spcPct val="0"/>
              </a:spcAft>
              <a:buFont typeface="Arial" charset="0"/>
              <a:buChar char="•"/>
              <a:defRPr sz="2000">
                <a:solidFill>
                  <a:schemeClr val="tx1"/>
                </a:solidFill>
                <a:latin typeface="+mn-lt"/>
                <a:ea typeface="+mn-ea"/>
              </a:defRPr>
            </a:lvl3pPr>
            <a:lvl4pPr marL="1763713" indent="-250825" algn="l" defTabSz="1006475" rtl="0" eaLnBrk="1" fontAlgn="base" hangingPunct="1">
              <a:spcBef>
                <a:spcPct val="20000"/>
              </a:spcBef>
              <a:spcAft>
                <a:spcPct val="0"/>
              </a:spcAft>
              <a:buFont typeface="Arial" charset="0"/>
              <a:buChar char="–"/>
              <a:defRPr sz="1800">
                <a:solidFill>
                  <a:schemeClr val="tx1"/>
                </a:solidFill>
                <a:latin typeface="+mn-lt"/>
                <a:ea typeface="+mn-ea"/>
              </a:defRPr>
            </a:lvl4pPr>
            <a:lvl5pPr marL="24717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5pPr>
            <a:lvl6pPr marL="29289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1800">
                <a:solidFill>
                  <a:schemeClr val="tx1"/>
                </a:solidFill>
                <a:latin typeface="+mn-lt"/>
                <a:ea typeface="+mn-ea"/>
              </a:defRPr>
            </a:lvl9pPr>
          </a:lstStyle>
          <a:p>
            <a:pPr marL="0" indent="0">
              <a:buNone/>
            </a:pPr>
            <a:r>
              <a:rPr lang="fr-FR" sz="907" b="0" kern="0" dirty="0">
                <a:solidFill>
                  <a:srgbClr val="007DBA"/>
                </a:solidFill>
              </a:rPr>
              <a:t>Les Calanques ont fait l’objet, dès le début du XXème siècle,</a:t>
            </a:r>
            <a:br>
              <a:rPr lang="fr-FR" sz="907" b="0" kern="0" dirty="0">
                <a:solidFill>
                  <a:srgbClr val="007DBA"/>
                </a:solidFill>
              </a:rPr>
            </a:br>
            <a:r>
              <a:rPr lang="fr-FR" sz="907" b="0" kern="0" dirty="0">
                <a:solidFill>
                  <a:srgbClr val="007DBA"/>
                </a:solidFill>
              </a:rPr>
              <a:t>de mouvements de défense spontanés de la part d’habitants et d’usagers.</a:t>
            </a:r>
          </a:p>
          <a:p>
            <a:pPr marL="0" indent="0">
              <a:buNone/>
            </a:pPr>
            <a:endParaRPr lang="fr-FR" sz="181" b="0" kern="0" dirty="0">
              <a:solidFill>
                <a:srgbClr val="007DBA"/>
              </a:solidFill>
            </a:endParaRPr>
          </a:p>
          <a:p>
            <a:pPr marL="0" indent="0">
              <a:buNone/>
            </a:pPr>
            <a:r>
              <a:rPr lang="fr-FR" sz="907" b="0" kern="0" dirty="0">
                <a:solidFill>
                  <a:srgbClr val="007DBA"/>
                </a:solidFill>
              </a:rPr>
              <a:t>Les Calanques d’En Vau et de Port Pin sont classées en 1936 au titre de la loi de 1930 protégeant les paysages.</a:t>
            </a:r>
          </a:p>
          <a:p>
            <a:pPr marL="0" indent="0">
              <a:buNone/>
            </a:pPr>
            <a:endParaRPr lang="fr-FR" sz="181" b="0" kern="0" dirty="0">
              <a:solidFill>
                <a:srgbClr val="007DBA"/>
              </a:solidFill>
            </a:endParaRPr>
          </a:p>
          <a:p>
            <a:pPr marL="0" indent="0">
              <a:buNone/>
            </a:pPr>
            <a:r>
              <a:rPr lang="fr-FR" sz="907" b="0" kern="0" dirty="0">
                <a:solidFill>
                  <a:srgbClr val="007DBA"/>
                </a:solidFill>
              </a:rPr>
              <a:t>Des collectifs d’associations se sont créés pour militer contre des projets d’urbanisation tels le COSINA puis l’Union Calanque Littoral.</a:t>
            </a:r>
          </a:p>
          <a:p>
            <a:pPr marL="0" indent="0">
              <a:buNone/>
            </a:pPr>
            <a:r>
              <a:rPr lang="fr-FR" sz="907" kern="0" dirty="0">
                <a:solidFill>
                  <a:srgbClr val="007DBA"/>
                </a:solidFill>
              </a:rPr>
              <a:t>Le massif entre Marseille et Cassis est classé depuis 1975.</a:t>
            </a:r>
          </a:p>
        </p:txBody>
      </p:sp>
      <p:pic>
        <p:nvPicPr>
          <p:cNvPr id="4098" name="Picture 2" descr="http://www.cassis-forum.com/vieux/anciens28/PS-portmioumanif1910g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256" y="881885"/>
            <a:ext cx="3399975" cy="4375814"/>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p:cNvSpPr>
            <a:spLocks noGrp="1"/>
          </p:cNvSpPr>
          <p:nvPr>
            <p:ph sz="half" idx="2"/>
          </p:nvPr>
        </p:nvSpPr>
        <p:spPr>
          <a:xfrm>
            <a:off x="7005764" y="3452286"/>
            <a:ext cx="3661981" cy="3038093"/>
          </a:xfrm>
        </p:spPr>
        <p:txBody>
          <a:bodyPr/>
          <a:lstStyle/>
          <a:p>
            <a:pPr marL="0" indent="0">
              <a:buNone/>
            </a:pPr>
            <a:r>
              <a:rPr lang="fr-FR" sz="907" b="0" dirty="0"/>
              <a:t>L’espace des Calanques, bien qu’étant l’un des 34 « hot spots » de biodiversité à l’échelle mondiale, ne bénéficiait pas d’une protection de niveau national</a:t>
            </a:r>
            <a:r>
              <a:rPr lang="fr-FR" sz="816" b="0" dirty="0"/>
              <a:t>.</a:t>
            </a:r>
          </a:p>
          <a:p>
            <a:pPr marL="0" indent="0">
              <a:buNone/>
            </a:pPr>
            <a:endParaRPr lang="fr-FR" sz="272" b="0" dirty="0"/>
          </a:p>
          <a:p>
            <a:pPr marL="0" indent="0">
              <a:buNone/>
            </a:pPr>
            <a:r>
              <a:rPr lang="fr-FR" sz="907" dirty="0"/>
              <a:t>Le GIP des Calanques a été créé par arrêté préfectoral en décembre 1999. </a:t>
            </a:r>
          </a:p>
          <a:p>
            <a:pPr marL="0" indent="0">
              <a:buNone/>
            </a:pPr>
            <a:endParaRPr lang="fr-FR" sz="272" b="0" dirty="0"/>
          </a:p>
          <a:p>
            <a:pPr marL="0" indent="0">
              <a:buNone/>
            </a:pPr>
            <a:r>
              <a:rPr lang="fr-FR" sz="907" b="0" dirty="0"/>
              <a:t>Les Calanques sont insérées dans de nombreux zonages de reconnaissance de la valeur du patrimoine naturel : ZNIEFF, sites classés, arrêté de protection de biotope « Muraille de Chine » pour l’aigle de </a:t>
            </a:r>
            <a:r>
              <a:rPr lang="fr-FR" sz="907" b="0" dirty="0" err="1"/>
              <a:t>Bonelli</a:t>
            </a:r>
            <a:r>
              <a:rPr lang="fr-FR" sz="907" b="0" dirty="0"/>
              <a:t>, Réserve nationale de l’archipel de </a:t>
            </a:r>
            <a:r>
              <a:rPr lang="fr-FR" sz="907" b="0" dirty="0" err="1"/>
              <a:t>Riou</a:t>
            </a:r>
            <a:r>
              <a:rPr lang="fr-FR" sz="907" b="0" dirty="0"/>
              <a:t> en 2003, sites </a:t>
            </a:r>
            <a:r>
              <a:rPr lang="fr-FR" sz="907" b="0" dirty="0" err="1"/>
              <a:t>Natura</a:t>
            </a:r>
            <a:r>
              <a:rPr lang="fr-FR" sz="907" b="0" dirty="0"/>
              <a:t> 2000.</a:t>
            </a:r>
          </a:p>
          <a:p>
            <a:pPr marL="0" indent="0">
              <a:buNone/>
            </a:pPr>
            <a:endParaRPr lang="fr-FR" sz="272" b="0" dirty="0"/>
          </a:p>
          <a:p>
            <a:pPr marL="0" indent="0">
              <a:buNone/>
            </a:pPr>
            <a:r>
              <a:rPr lang="fr-FR" sz="907" b="0" dirty="0"/>
              <a:t>Dans le cadre du Grenelle de l’environnement, l’Etat s’est fixé comme objectif la création de nouveaux parcs nationaux.</a:t>
            </a:r>
          </a:p>
          <a:p>
            <a:pPr marL="0" indent="0">
              <a:buNone/>
            </a:pPr>
            <a:endParaRPr lang="fr-FR" sz="272" b="0" dirty="0"/>
          </a:p>
          <a:p>
            <a:pPr marL="0" indent="0">
              <a:buNone/>
            </a:pPr>
            <a:r>
              <a:rPr lang="fr-FR" sz="998" dirty="0"/>
              <a:t>Le Parc national des Calanques a été créé le 18 avril 2012</a:t>
            </a:r>
          </a:p>
          <a:p>
            <a:pPr marL="0" indent="0">
              <a:buNone/>
            </a:pPr>
            <a:endParaRPr lang="fr-FR" sz="1270" dirty="0"/>
          </a:p>
        </p:txBody>
      </p:sp>
      <p:pic>
        <p:nvPicPr>
          <p:cNvPr id="6" name="Espace réservé du contenu 5" descr="Afficher l'image d'origine"/>
          <p:cNvPicPr>
            <a:picLocks noGrp="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7005763" y="1012506"/>
            <a:ext cx="3661981" cy="2439780"/>
          </a:xfrm>
          <a:prstGeom prst="rect">
            <a:avLst/>
          </a:prstGeom>
          <a:noFill/>
          <a:ln>
            <a:noFill/>
          </a:ln>
        </p:spPr>
      </p:pic>
      <p:sp>
        <p:nvSpPr>
          <p:cNvPr id="3" name="ZoneTexte 2"/>
          <p:cNvSpPr txBox="1"/>
          <p:nvPr/>
        </p:nvSpPr>
        <p:spPr>
          <a:xfrm>
            <a:off x="4898133" y="1143128"/>
            <a:ext cx="1916284" cy="5200142"/>
          </a:xfrm>
          <a:prstGeom prst="rect">
            <a:avLst/>
          </a:prstGeom>
          <a:noFill/>
        </p:spPr>
        <p:txBody>
          <a:bodyPr wrap="square" rtlCol="0">
            <a:spAutoFit/>
          </a:bodyPr>
          <a:lstStyle/>
          <a:p>
            <a:pPr algn="ctr" defTabSz="912873" fontAlgn="base">
              <a:spcBef>
                <a:spcPct val="0"/>
              </a:spcBef>
              <a:spcAft>
                <a:spcPct val="0"/>
              </a:spcAft>
            </a:pPr>
            <a:r>
              <a:rPr lang="fr-FR" sz="1814" b="1" dirty="0">
                <a:solidFill>
                  <a:srgbClr val="840B55"/>
                </a:solidFill>
              </a:rPr>
              <a:t>Des actions citoyennes pour protéger les Calanques :</a:t>
            </a:r>
          </a:p>
          <a:p>
            <a:pPr algn="ctr" defTabSz="912873" fontAlgn="base">
              <a:spcBef>
                <a:spcPct val="0"/>
              </a:spcBef>
              <a:spcAft>
                <a:spcPct val="0"/>
              </a:spcAft>
            </a:pPr>
            <a:endParaRPr lang="fr-FR" sz="1814" b="1" dirty="0">
              <a:solidFill>
                <a:srgbClr val="840B55"/>
              </a:solidFill>
            </a:endParaRPr>
          </a:p>
          <a:p>
            <a:pPr algn="ctr" defTabSz="912873" fontAlgn="base">
              <a:spcBef>
                <a:spcPct val="0"/>
              </a:spcBef>
              <a:spcAft>
                <a:spcPct val="0"/>
              </a:spcAft>
            </a:pPr>
            <a:r>
              <a:rPr lang="fr-FR" sz="1723" dirty="0">
                <a:solidFill>
                  <a:srgbClr val="840B55"/>
                </a:solidFill>
              </a:rPr>
              <a:t>De l’industrie du 19</a:t>
            </a:r>
            <a:r>
              <a:rPr lang="fr-FR" sz="1723" baseline="30000" dirty="0">
                <a:solidFill>
                  <a:srgbClr val="840B55"/>
                </a:solidFill>
              </a:rPr>
              <a:t>ème</a:t>
            </a:r>
            <a:r>
              <a:rPr lang="fr-FR" sz="1723" dirty="0">
                <a:solidFill>
                  <a:srgbClr val="840B55"/>
                </a:solidFill>
              </a:rPr>
              <a:t>  </a:t>
            </a:r>
          </a:p>
          <a:p>
            <a:pPr algn="ctr" defTabSz="912873" fontAlgn="base">
              <a:spcBef>
                <a:spcPct val="0"/>
              </a:spcBef>
              <a:spcAft>
                <a:spcPct val="0"/>
              </a:spcAft>
            </a:pPr>
            <a:endParaRPr lang="fr-FR" sz="1723" dirty="0">
              <a:solidFill>
                <a:srgbClr val="840B55"/>
              </a:solidFill>
            </a:endParaRPr>
          </a:p>
          <a:p>
            <a:pPr algn="ctr" defTabSz="912873" fontAlgn="base">
              <a:spcBef>
                <a:spcPct val="0"/>
              </a:spcBef>
              <a:spcAft>
                <a:spcPct val="0"/>
              </a:spcAft>
            </a:pPr>
            <a:r>
              <a:rPr lang="fr-FR" sz="1723" dirty="0">
                <a:solidFill>
                  <a:srgbClr val="840B55"/>
                </a:solidFill>
              </a:rPr>
              <a:t>Des routes touristiques des années 1930</a:t>
            </a:r>
          </a:p>
          <a:p>
            <a:pPr algn="ctr" defTabSz="912873" fontAlgn="base">
              <a:spcBef>
                <a:spcPct val="0"/>
              </a:spcBef>
              <a:spcAft>
                <a:spcPct val="0"/>
              </a:spcAft>
            </a:pPr>
            <a:endParaRPr lang="fr-FR" sz="1723" dirty="0">
              <a:solidFill>
                <a:srgbClr val="840B55"/>
              </a:solidFill>
            </a:endParaRPr>
          </a:p>
          <a:p>
            <a:pPr algn="ctr" defTabSz="912873" fontAlgn="base">
              <a:spcBef>
                <a:spcPct val="0"/>
              </a:spcBef>
              <a:spcAft>
                <a:spcPct val="0"/>
              </a:spcAft>
            </a:pPr>
            <a:r>
              <a:rPr lang="fr-FR" sz="1723" dirty="0">
                <a:solidFill>
                  <a:srgbClr val="840B55"/>
                </a:solidFill>
              </a:rPr>
              <a:t>De l’étalement urbain des années 1970</a:t>
            </a:r>
          </a:p>
          <a:p>
            <a:pPr algn="ctr" defTabSz="912873" fontAlgn="base">
              <a:spcBef>
                <a:spcPct val="0"/>
              </a:spcBef>
              <a:spcAft>
                <a:spcPct val="0"/>
              </a:spcAft>
            </a:pPr>
            <a:endParaRPr lang="fr-FR" sz="1723" dirty="0">
              <a:solidFill>
                <a:srgbClr val="840B55"/>
              </a:solidFill>
            </a:endParaRPr>
          </a:p>
          <a:p>
            <a:pPr algn="ctr" defTabSz="912873" fontAlgn="base">
              <a:spcBef>
                <a:spcPct val="0"/>
              </a:spcBef>
              <a:spcAft>
                <a:spcPct val="0"/>
              </a:spcAft>
            </a:pPr>
            <a:r>
              <a:rPr lang="fr-FR" sz="1723" dirty="0">
                <a:solidFill>
                  <a:srgbClr val="840B55"/>
                </a:solidFill>
              </a:rPr>
              <a:t>De l’envolée de la fréquentation des années 2000 </a:t>
            </a:r>
          </a:p>
        </p:txBody>
      </p:sp>
    </p:spTree>
    <p:extLst>
      <p:ext uri="{BB962C8B-B14F-4D97-AF65-F5344CB8AC3E}">
        <p14:creationId xmlns:p14="http://schemas.microsoft.com/office/powerpoint/2010/main" val="1179256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e 83"/>
          <p:cNvGrpSpPr/>
          <p:nvPr/>
        </p:nvGrpSpPr>
        <p:grpSpPr>
          <a:xfrm>
            <a:off x="4167377" y="2428868"/>
            <a:ext cx="3000081" cy="3000396"/>
            <a:chOff x="3244842" y="2857503"/>
            <a:chExt cx="1824038" cy="1833562"/>
          </a:xfrm>
        </p:grpSpPr>
        <p:sp>
          <p:nvSpPr>
            <p:cNvPr id="78" name="Freeform 7"/>
            <p:cNvSpPr>
              <a:spLocks/>
            </p:cNvSpPr>
            <p:nvPr/>
          </p:nvSpPr>
          <p:spPr bwMode="auto">
            <a:xfrm>
              <a:off x="4156067" y="2857503"/>
              <a:ext cx="112713" cy="457200"/>
            </a:xfrm>
            <a:custGeom>
              <a:avLst/>
              <a:gdLst/>
              <a:ahLst/>
              <a:cxnLst>
                <a:cxn ang="0">
                  <a:pos x="71" y="0"/>
                </a:cxn>
                <a:cxn ang="0">
                  <a:pos x="0" y="0"/>
                </a:cxn>
                <a:cxn ang="0">
                  <a:pos x="0" y="288"/>
                </a:cxn>
                <a:cxn ang="0">
                  <a:pos x="35" y="288"/>
                </a:cxn>
                <a:cxn ang="0">
                  <a:pos x="71" y="0"/>
                </a:cxn>
              </a:cxnLst>
              <a:rect l="0" t="0" r="r" b="b"/>
              <a:pathLst>
                <a:path w="71" h="288">
                  <a:moveTo>
                    <a:pt x="71" y="0"/>
                  </a:moveTo>
                  <a:lnTo>
                    <a:pt x="0" y="0"/>
                  </a:lnTo>
                  <a:lnTo>
                    <a:pt x="0" y="288"/>
                  </a:lnTo>
                  <a:lnTo>
                    <a:pt x="35" y="288"/>
                  </a:lnTo>
                  <a:lnTo>
                    <a:pt x="71" y="0"/>
                  </a:lnTo>
                  <a:close/>
                </a:path>
              </a:pathLst>
            </a:custGeom>
            <a:solidFill>
              <a:srgbClr val="7030A0"/>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sp>
          <p:nvSpPr>
            <p:cNvPr id="79" name="Freeform 8"/>
            <p:cNvSpPr>
              <a:spLocks/>
            </p:cNvSpPr>
            <p:nvPr/>
          </p:nvSpPr>
          <p:spPr bwMode="auto">
            <a:xfrm>
              <a:off x="4211630" y="2857503"/>
              <a:ext cx="857250" cy="944563"/>
            </a:xfrm>
            <a:custGeom>
              <a:avLst/>
              <a:gdLst/>
              <a:ahLst/>
              <a:cxnLst>
                <a:cxn ang="0">
                  <a:pos x="540" y="595"/>
                </a:cxn>
                <a:cxn ang="0">
                  <a:pos x="535" y="540"/>
                </a:cxn>
                <a:cxn ang="0">
                  <a:pos x="530" y="484"/>
                </a:cxn>
                <a:cxn ang="0">
                  <a:pos x="504" y="378"/>
                </a:cxn>
                <a:cxn ang="0">
                  <a:pos x="459" y="283"/>
                </a:cxn>
                <a:cxn ang="0">
                  <a:pos x="399" y="202"/>
                </a:cxn>
                <a:cxn ang="0">
                  <a:pos x="323" y="126"/>
                </a:cxn>
                <a:cxn ang="0">
                  <a:pos x="237" y="66"/>
                </a:cxn>
                <a:cxn ang="0">
                  <a:pos x="142" y="26"/>
                </a:cxn>
                <a:cxn ang="0">
                  <a:pos x="86" y="10"/>
                </a:cxn>
                <a:cxn ang="0">
                  <a:pos x="36" y="0"/>
                </a:cxn>
                <a:cxn ang="0">
                  <a:pos x="0" y="288"/>
                </a:cxn>
                <a:cxn ang="0">
                  <a:pos x="51" y="298"/>
                </a:cxn>
                <a:cxn ang="0">
                  <a:pos x="101" y="323"/>
                </a:cxn>
                <a:cxn ang="0">
                  <a:pos x="142" y="348"/>
                </a:cxn>
                <a:cxn ang="0">
                  <a:pos x="182" y="388"/>
                </a:cxn>
                <a:cxn ang="0">
                  <a:pos x="212" y="429"/>
                </a:cxn>
                <a:cxn ang="0">
                  <a:pos x="232" y="479"/>
                </a:cxn>
                <a:cxn ang="0">
                  <a:pos x="247" y="530"/>
                </a:cxn>
                <a:cxn ang="0">
                  <a:pos x="252" y="585"/>
                </a:cxn>
                <a:cxn ang="0">
                  <a:pos x="540" y="595"/>
                </a:cxn>
              </a:cxnLst>
              <a:rect l="0" t="0" r="r" b="b"/>
              <a:pathLst>
                <a:path w="540" h="595">
                  <a:moveTo>
                    <a:pt x="540" y="595"/>
                  </a:moveTo>
                  <a:lnTo>
                    <a:pt x="535" y="540"/>
                  </a:lnTo>
                  <a:lnTo>
                    <a:pt x="530" y="484"/>
                  </a:lnTo>
                  <a:lnTo>
                    <a:pt x="504" y="378"/>
                  </a:lnTo>
                  <a:lnTo>
                    <a:pt x="459" y="283"/>
                  </a:lnTo>
                  <a:lnTo>
                    <a:pt x="399" y="202"/>
                  </a:lnTo>
                  <a:lnTo>
                    <a:pt x="323" y="126"/>
                  </a:lnTo>
                  <a:lnTo>
                    <a:pt x="237" y="66"/>
                  </a:lnTo>
                  <a:lnTo>
                    <a:pt x="142" y="26"/>
                  </a:lnTo>
                  <a:lnTo>
                    <a:pt x="86" y="10"/>
                  </a:lnTo>
                  <a:lnTo>
                    <a:pt x="36" y="0"/>
                  </a:lnTo>
                  <a:lnTo>
                    <a:pt x="0" y="288"/>
                  </a:lnTo>
                  <a:lnTo>
                    <a:pt x="51" y="298"/>
                  </a:lnTo>
                  <a:lnTo>
                    <a:pt x="101" y="323"/>
                  </a:lnTo>
                  <a:lnTo>
                    <a:pt x="142" y="348"/>
                  </a:lnTo>
                  <a:lnTo>
                    <a:pt x="182" y="388"/>
                  </a:lnTo>
                  <a:lnTo>
                    <a:pt x="212" y="429"/>
                  </a:lnTo>
                  <a:lnTo>
                    <a:pt x="232" y="479"/>
                  </a:lnTo>
                  <a:lnTo>
                    <a:pt x="247" y="530"/>
                  </a:lnTo>
                  <a:lnTo>
                    <a:pt x="252" y="585"/>
                  </a:lnTo>
                  <a:lnTo>
                    <a:pt x="540" y="595"/>
                  </a:lnTo>
                  <a:close/>
                </a:path>
              </a:pathLst>
            </a:custGeom>
            <a:solidFill>
              <a:srgbClr val="007DBA"/>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sp>
          <p:nvSpPr>
            <p:cNvPr id="80" name="Freeform 9"/>
            <p:cNvSpPr>
              <a:spLocks/>
            </p:cNvSpPr>
            <p:nvPr/>
          </p:nvSpPr>
          <p:spPr bwMode="auto">
            <a:xfrm>
              <a:off x="3500430" y="3786190"/>
              <a:ext cx="1568450" cy="904875"/>
            </a:xfrm>
            <a:custGeom>
              <a:avLst/>
              <a:gdLst/>
              <a:ahLst/>
              <a:cxnLst>
                <a:cxn ang="0">
                  <a:pos x="0" y="393"/>
                </a:cxn>
                <a:cxn ang="0">
                  <a:pos x="40" y="434"/>
                </a:cxn>
                <a:cxn ang="0">
                  <a:pos x="86" y="469"/>
                </a:cxn>
                <a:cxn ang="0">
                  <a:pos x="136" y="499"/>
                </a:cxn>
                <a:cxn ang="0">
                  <a:pos x="186" y="519"/>
                </a:cxn>
                <a:cxn ang="0">
                  <a:pos x="237" y="539"/>
                </a:cxn>
                <a:cxn ang="0">
                  <a:pos x="292" y="555"/>
                </a:cxn>
                <a:cxn ang="0">
                  <a:pos x="348" y="565"/>
                </a:cxn>
                <a:cxn ang="0">
                  <a:pos x="403" y="570"/>
                </a:cxn>
                <a:cxn ang="0">
                  <a:pos x="453" y="565"/>
                </a:cxn>
                <a:cxn ang="0">
                  <a:pos x="509" y="560"/>
                </a:cxn>
                <a:cxn ang="0">
                  <a:pos x="564" y="544"/>
                </a:cxn>
                <a:cxn ang="0">
                  <a:pos x="620" y="529"/>
                </a:cxn>
                <a:cxn ang="0">
                  <a:pos x="670" y="504"/>
                </a:cxn>
                <a:cxn ang="0">
                  <a:pos x="721" y="479"/>
                </a:cxn>
                <a:cxn ang="0">
                  <a:pos x="766" y="444"/>
                </a:cxn>
                <a:cxn ang="0">
                  <a:pos x="811" y="403"/>
                </a:cxn>
                <a:cxn ang="0">
                  <a:pos x="882" y="323"/>
                </a:cxn>
                <a:cxn ang="0">
                  <a:pos x="937" y="222"/>
                </a:cxn>
                <a:cxn ang="0">
                  <a:pos x="957" y="171"/>
                </a:cxn>
                <a:cxn ang="0">
                  <a:pos x="973" y="121"/>
                </a:cxn>
                <a:cxn ang="0">
                  <a:pos x="983" y="66"/>
                </a:cxn>
                <a:cxn ang="0">
                  <a:pos x="988" y="10"/>
                </a:cxn>
                <a:cxn ang="0">
                  <a:pos x="700" y="0"/>
                </a:cxn>
                <a:cxn ang="0">
                  <a:pos x="690" y="56"/>
                </a:cxn>
                <a:cxn ang="0">
                  <a:pos x="670" y="111"/>
                </a:cxn>
                <a:cxn ang="0">
                  <a:pos x="645" y="161"/>
                </a:cxn>
                <a:cxn ang="0">
                  <a:pos x="610" y="202"/>
                </a:cxn>
                <a:cxn ang="0">
                  <a:pos x="564" y="237"/>
                </a:cxn>
                <a:cxn ang="0">
                  <a:pos x="514" y="262"/>
                </a:cxn>
                <a:cxn ang="0">
                  <a:pos x="459" y="277"/>
                </a:cxn>
                <a:cxn ang="0">
                  <a:pos x="403" y="282"/>
                </a:cxn>
                <a:cxn ang="0">
                  <a:pos x="348" y="272"/>
                </a:cxn>
                <a:cxn ang="0">
                  <a:pos x="292" y="257"/>
                </a:cxn>
                <a:cxn ang="0">
                  <a:pos x="247" y="227"/>
                </a:cxn>
                <a:cxn ang="0">
                  <a:pos x="201" y="192"/>
                </a:cxn>
                <a:cxn ang="0">
                  <a:pos x="0" y="393"/>
                </a:cxn>
              </a:cxnLst>
              <a:rect l="0" t="0" r="r" b="b"/>
              <a:pathLst>
                <a:path w="988" h="570">
                  <a:moveTo>
                    <a:pt x="0" y="393"/>
                  </a:moveTo>
                  <a:lnTo>
                    <a:pt x="40" y="434"/>
                  </a:lnTo>
                  <a:lnTo>
                    <a:pt x="86" y="469"/>
                  </a:lnTo>
                  <a:lnTo>
                    <a:pt x="136" y="499"/>
                  </a:lnTo>
                  <a:lnTo>
                    <a:pt x="186" y="519"/>
                  </a:lnTo>
                  <a:lnTo>
                    <a:pt x="237" y="539"/>
                  </a:lnTo>
                  <a:lnTo>
                    <a:pt x="292" y="555"/>
                  </a:lnTo>
                  <a:lnTo>
                    <a:pt x="348" y="565"/>
                  </a:lnTo>
                  <a:lnTo>
                    <a:pt x="403" y="570"/>
                  </a:lnTo>
                  <a:lnTo>
                    <a:pt x="453" y="565"/>
                  </a:lnTo>
                  <a:lnTo>
                    <a:pt x="509" y="560"/>
                  </a:lnTo>
                  <a:lnTo>
                    <a:pt x="564" y="544"/>
                  </a:lnTo>
                  <a:lnTo>
                    <a:pt x="620" y="529"/>
                  </a:lnTo>
                  <a:lnTo>
                    <a:pt x="670" y="504"/>
                  </a:lnTo>
                  <a:lnTo>
                    <a:pt x="721" y="479"/>
                  </a:lnTo>
                  <a:lnTo>
                    <a:pt x="766" y="444"/>
                  </a:lnTo>
                  <a:lnTo>
                    <a:pt x="811" y="403"/>
                  </a:lnTo>
                  <a:lnTo>
                    <a:pt x="882" y="323"/>
                  </a:lnTo>
                  <a:lnTo>
                    <a:pt x="937" y="222"/>
                  </a:lnTo>
                  <a:lnTo>
                    <a:pt x="957" y="171"/>
                  </a:lnTo>
                  <a:lnTo>
                    <a:pt x="973" y="121"/>
                  </a:lnTo>
                  <a:lnTo>
                    <a:pt x="983" y="66"/>
                  </a:lnTo>
                  <a:lnTo>
                    <a:pt x="988" y="10"/>
                  </a:lnTo>
                  <a:lnTo>
                    <a:pt x="700" y="0"/>
                  </a:lnTo>
                  <a:lnTo>
                    <a:pt x="690" y="56"/>
                  </a:lnTo>
                  <a:lnTo>
                    <a:pt x="670" y="111"/>
                  </a:lnTo>
                  <a:lnTo>
                    <a:pt x="645" y="161"/>
                  </a:lnTo>
                  <a:lnTo>
                    <a:pt x="610" y="202"/>
                  </a:lnTo>
                  <a:lnTo>
                    <a:pt x="564" y="237"/>
                  </a:lnTo>
                  <a:lnTo>
                    <a:pt x="514" y="262"/>
                  </a:lnTo>
                  <a:lnTo>
                    <a:pt x="459" y="277"/>
                  </a:lnTo>
                  <a:lnTo>
                    <a:pt x="403" y="282"/>
                  </a:lnTo>
                  <a:lnTo>
                    <a:pt x="348" y="272"/>
                  </a:lnTo>
                  <a:lnTo>
                    <a:pt x="292" y="257"/>
                  </a:lnTo>
                  <a:lnTo>
                    <a:pt x="247" y="227"/>
                  </a:lnTo>
                  <a:lnTo>
                    <a:pt x="201" y="192"/>
                  </a:lnTo>
                  <a:lnTo>
                    <a:pt x="0" y="393"/>
                  </a:lnTo>
                  <a:close/>
                </a:path>
              </a:pathLst>
            </a:custGeom>
            <a:solidFill>
              <a:srgbClr val="A1C438"/>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sp>
          <p:nvSpPr>
            <p:cNvPr id="81" name="Freeform 10"/>
            <p:cNvSpPr>
              <a:spLocks/>
            </p:cNvSpPr>
            <p:nvPr/>
          </p:nvSpPr>
          <p:spPr bwMode="auto">
            <a:xfrm>
              <a:off x="3244842" y="3465515"/>
              <a:ext cx="574675" cy="944563"/>
            </a:xfrm>
            <a:custGeom>
              <a:avLst/>
              <a:gdLst/>
              <a:ahLst/>
              <a:cxnLst>
                <a:cxn ang="0">
                  <a:pos x="30" y="0"/>
                </a:cxn>
                <a:cxn ang="0">
                  <a:pos x="10" y="81"/>
                </a:cxn>
                <a:cxn ang="0">
                  <a:pos x="0" y="157"/>
                </a:cxn>
                <a:cxn ang="0">
                  <a:pos x="0" y="237"/>
                </a:cxn>
                <a:cxn ang="0">
                  <a:pos x="10" y="318"/>
                </a:cxn>
                <a:cxn ang="0">
                  <a:pos x="35" y="394"/>
                </a:cxn>
                <a:cxn ang="0">
                  <a:pos x="65" y="464"/>
                </a:cxn>
                <a:cxn ang="0">
                  <a:pos x="105" y="530"/>
                </a:cxn>
                <a:cxn ang="0">
                  <a:pos x="161" y="595"/>
                </a:cxn>
                <a:cxn ang="0">
                  <a:pos x="362" y="394"/>
                </a:cxn>
                <a:cxn ang="0">
                  <a:pos x="317" y="328"/>
                </a:cxn>
                <a:cxn ang="0">
                  <a:pos x="302" y="293"/>
                </a:cxn>
                <a:cxn ang="0">
                  <a:pos x="292" y="252"/>
                </a:cxn>
                <a:cxn ang="0">
                  <a:pos x="287" y="217"/>
                </a:cxn>
                <a:cxn ang="0">
                  <a:pos x="287" y="177"/>
                </a:cxn>
                <a:cxn ang="0">
                  <a:pos x="292" y="137"/>
                </a:cxn>
                <a:cxn ang="0">
                  <a:pos x="302" y="96"/>
                </a:cxn>
                <a:cxn ang="0">
                  <a:pos x="30" y="0"/>
                </a:cxn>
              </a:cxnLst>
              <a:rect l="0" t="0" r="r" b="b"/>
              <a:pathLst>
                <a:path w="362" h="595">
                  <a:moveTo>
                    <a:pt x="30" y="0"/>
                  </a:moveTo>
                  <a:lnTo>
                    <a:pt x="10" y="81"/>
                  </a:lnTo>
                  <a:lnTo>
                    <a:pt x="0" y="157"/>
                  </a:lnTo>
                  <a:lnTo>
                    <a:pt x="0" y="237"/>
                  </a:lnTo>
                  <a:lnTo>
                    <a:pt x="10" y="318"/>
                  </a:lnTo>
                  <a:lnTo>
                    <a:pt x="35" y="394"/>
                  </a:lnTo>
                  <a:lnTo>
                    <a:pt x="65" y="464"/>
                  </a:lnTo>
                  <a:lnTo>
                    <a:pt x="105" y="530"/>
                  </a:lnTo>
                  <a:lnTo>
                    <a:pt x="161" y="595"/>
                  </a:lnTo>
                  <a:lnTo>
                    <a:pt x="362" y="394"/>
                  </a:lnTo>
                  <a:lnTo>
                    <a:pt x="317" y="328"/>
                  </a:lnTo>
                  <a:lnTo>
                    <a:pt x="302" y="293"/>
                  </a:lnTo>
                  <a:lnTo>
                    <a:pt x="292" y="252"/>
                  </a:lnTo>
                  <a:lnTo>
                    <a:pt x="287" y="217"/>
                  </a:lnTo>
                  <a:lnTo>
                    <a:pt x="287" y="177"/>
                  </a:lnTo>
                  <a:lnTo>
                    <a:pt x="292" y="137"/>
                  </a:lnTo>
                  <a:lnTo>
                    <a:pt x="302" y="96"/>
                  </a:lnTo>
                  <a:lnTo>
                    <a:pt x="30" y="0"/>
                  </a:lnTo>
                  <a:close/>
                </a:path>
              </a:pathLst>
            </a:custGeom>
            <a:solidFill>
              <a:srgbClr val="8A0051"/>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sp>
          <p:nvSpPr>
            <p:cNvPr id="82" name="Freeform 11"/>
            <p:cNvSpPr>
              <a:spLocks/>
            </p:cNvSpPr>
            <p:nvPr/>
          </p:nvSpPr>
          <p:spPr bwMode="auto">
            <a:xfrm>
              <a:off x="3292467" y="2857503"/>
              <a:ext cx="800100" cy="760413"/>
            </a:xfrm>
            <a:custGeom>
              <a:avLst/>
              <a:gdLst/>
              <a:ahLst/>
              <a:cxnLst>
                <a:cxn ang="0">
                  <a:pos x="469" y="0"/>
                </a:cxn>
                <a:cxn ang="0">
                  <a:pos x="393" y="21"/>
                </a:cxn>
                <a:cxn ang="0">
                  <a:pos x="317" y="46"/>
                </a:cxn>
                <a:cxn ang="0">
                  <a:pos x="247" y="81"/>
                </a:cxn>
                <a:cxn ang="0">
                  <a:pos x="181" y="126"/>
                </a:cxn>
                <a:cxn ang="0">
                  <a:pos x="126" y="182"/>
                </a:cxn>
                <a:cxn ang="0">
                  <a:pos x="75" y="242"/>
                </a:cxn>
                <a:cxn ang="0">
                  <a:pos x="30" y="308"/>
                </a:cxn>
                <a:cxn ang="0">
                  <a:pos x="0" y="383"/>
                </a:cxn>
                <a:cxn ang="0">
                  <a:pos x="272" y="479"/>
                </a:cxn>
                <a:cxn ang="0">
                  <a:pos x="287" y="444"/>
                </a:cxn>
                <a:cxn ang="0">
                  <a:pos x="307" y="409"/>
                </a:cxn>
                <a:cxn ang="0">
                  <a:pos x="363" y="348"/>
                </a:cxn>
                <a:cxn ang="0">
                  <a:pos x="428" y="308"/>
                </a:cxn>
                <a:cxn ang="0">
                  <a:pos x="469" y="298"/>
                </a:cxn>
                <a:cxn ang="0">
                  <a:pos x="504" y="288"/>
                </a:cxn>
                <a:cxn ang="0">
                  <a:pos x="469" y="0"/>
                </a:cxn>
              </a:cxnLst>
              <a:rect l="0" t="0" r="r" b="b"/>
              <a:pathLst>
                <a:path w="504" h="479">
                  <a:moveTo>
                    <a:pt x="469" y="0"/>
                  </a:moveTo>
                  <a:lnTo>
                    <a:pt x="393" y="21"/>
                  </a:lnTo>
                  <a:lnTo>
                    <a:pt x="317" y="46"/>
                  </a:lnTo>
                  <a:lnTo>
                    <a:pt x="247" y="81"/>
                  </a:lnTo>
                  <a:lnTo>
                    <a:pt x="181" y="126"/>
                  </a:lnTo>
                  <a:lnTo>
                    <a:pt x="126" y="182"/>
                  </a:lnTo>
                  <a:lnTo>
                    <a:pt x="75" y="242"/>
                  </a:lnTo>
                  <a:lnTo>
                    <a:pt x="30" y="308"/>
                  </a:lnTo>
                  <a:lnTo>
                    <a:pt x="0" y="383"/>
                  </a:lnTo>
                  <a:lnTo>
                    <a:pt x="272" y="479"/>
                  </a:lnTo>
                  <a:lnTo>
                    <a:pt x="287" y="444"/>
                  </a:lnTo>
                  <a:lnTo>
                    <a:pt x="307" y="409"/>
                  </a:lnTo>
                  <a:lnTo>
                    <a:pt x="363" y="348"/>
                  </a:lnTo>
                  <a:lnTo>
                    <a:pt x="428" y="308"/>
                  </a:lnTo>
                  <a:lnTo>
                    <a:pt x="469" y="298"/>
                  </a:lnTo>
                  <a:lnTo>
                    <a:pt x="504" y="288"/>
                  </a:lnTo>
                  <a:lnTo>
                    <a:pt x="469" y="0"/>
                  </a:lnTo>
                  <a:close/>
                </a:path>
              </a:pathLst>
            </a:custGeom>
            <a:solidFill>
              <a:srgbClr val="DC5F0F"/>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sp>
          <p:nvSpPr>
            <p:cNvPr id="83" name="Freeform 12"/>
            <p:cNvSpPr>
              <a:spLocks/>
            </p:cNvSpPr>
            <p:nvPr/>
          </p:nvSpPr>
          <p:spPr bwMode="auto">
            <a:xfrm>
              <a:off x="4037005" y="2857503"/>
              <a:ext cx="119063" cy="457200"/>
            </a:xfrm>
            <a:custGeom>
              <a:avLst/>
              <a:gdLst/>
              <a:ahLst/>
              <a:cxnLst>
                <a:cxn ang="0">
                  <a:pos x="75" y="0"/>
                </a:cxn>
                <a:cxn ang="0">
                  <a:pos x="0" y="0"/>
                </a:cxn>
                <a:cxn ang="0">
                  <a:pos x="35" y="288"/>
                </a:cxn>
                <a:cxn ang="0">
                  <a:pos x="75" y="288"/>
                </a:cxn>
                <a:cxn ang="0">
                  <a:pos x="75" y="0"/>
                </a:cxn>
              </a:cxnLst>
              <a:rect l="0" t="0" r="r" b="b"/>
              <a:pathLst>
                <a:path w="75" h="288">
                  <a:moveTo>
                    <a:pt x="75" y="0"/>
                  </a:moveTo>
                  <a:lnTo>
                    <a:pt x="0" y="0"/>
                  </a:lnTo>
                  <a:lnTo>
                    <a:pt x="35" y="288"/>
                  </a:lnTo>
                  <a:lnTo>
                    <a:pt x="75" y="288"/>
                  </a:lnTo>
                  <a:lnTo>
                    <a:pt x="75" y="0"/>
                  </a:lnTo>
                  <a:close/>
                </a:path>
              </a:pathLst>
            </a:custGeom>
            <a:solidFill>
              <a:srgbClr val="5BC2E7"/>
            </a:solidFill>
            <a:ln w="9525">
              <a:noFill/>
              <a:round/>
              <a:headEnd/>
              <a:tailEnd/>
            </a:ln>
          </p:spPr>
          <p:txBody>
            <a:bodyPr vert="horz" wrap="square" lIns="82935" tIns="41468" rIns="82935" bIns="41468" numCol="1" anchor="t" anchorCtr="0" compatLnSpc="1">
              <a:prstTxWarp prst="textNoShape">
                <a:avLst/>
              </a:prstTxWarp>
            </a:bodyPr>
            <a:lstStyle/>
            <a:p>
              <a:pPr defTabSz="912873" fontAlgn="base">
                <a:spcBef>
                  <a:spcPct val="0"/>
                </a:spcBef>
                <a:spcAft>
                  <a:spcPct val="0"/>
                </a:spcAft>
              </a:pPr>
              <a:endParaRPr lang="fr-FR" sz="1814">
                <a:solidFill>
                  <a:srgbClr val="FFFFFF"/>
                </a:solidFill>
              </a:endParaRPr>
            </a:p>
          </p:txBody>
        </p:sp>
      </p:grpSp>
      <p:sp>
        <p:nvSpPr>
          <p:cNvPr id="5" name="Titre 1"/>
          <p:cNvSpPr>
            <a:spLocks noGrp="1"/>
          </p:cNvSpPr>
          <p:nvPr>
            <p:ph type="title"/>
          </p:nvPr>
        </p:nvSpPr>
        <p:spPr>
          <a:xfrm>
            <a:off x="2176767" y="-86570"/>
            <a:ext cx="7968493" cy="1071570"/>
          </a:xfrm>
        </p:spPr>
        <p:txBody>
          <a:bodyPr>
            <a:noAutofit/>
          </a:bodyPr>
          <a:lstStyle/>
          <a:p>
            <a:pPr algn="l"/>
            <a:r>
              <a:rPr lang="fr-FR" sz="2812">
                <a:latin typeface="Arial" pitchFamily="34" charset="0"/>
                <a:cs typeface="Arial" pitchFamily="34" charset="0"/>
              </a:rPr>
              <a:t>Le conseil d’administration gouverne, oriente</a:t>
            </a:r>
            <a:endParaRPr lang="fr-FR" sz="2812" dirty="0">
              <a:latin typeface="Arial" pitchFamily="34" charset="0"/>
              <a:cs typeface="Arial" pitchFamily="34" charset="0"/>
            </a:endParaRPr>
          </a:p>
        </p:txBody>
      </p:sp>
      <p:sp>
        <p:nvSpPr>
          <p:cNvPr id="2064" name="Rectangle 16"/>
          <p:cNvSpPr>
            <a:spLocks noChangeArrowheads="1"/>
          </p:cNvSpPr>
          <p:nvPr/>
        </p:nvSpPr>
        <p:spPr bwMode="auto">
          <a:xfrm>
            <a:off x="6381723" y="2988230"/>
            <a:ext cx="357152" cy="36285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288" fontAlgn="base">
              <a:spcBef>
                <a:spcPct val="0"/>
              </a:spcBef>
              <a:spcAft>
                <a:spcPct val="0"/>
              </a:spcAft>
            </a:pPr>
            <a:r>
              <a:rPr lang="fr-FR" sz="2358" b="1" dirty="0">
                <a:solidFill>
                  <a:srgbClr val="FFFFFF"/>
                </a:solidFill>
                <a:latin typeface="Calibri" pitchFamily="34" charset="0"/>
              </a:rPr>
              <a:t>12</a:t>
            </a:r>
            <a:endParaRPr lang="fr-FR" sz="2358" b="1" dirty="0">
              <a:solidFill>
                <a:srgbClr val="FFFFFF"/>
              </a:solidFill>
            </a:endParaRPr>
          </a:p>
        </p:txBody>
      </p:sp>
      <p:sp>
        <p:nvSpPr>
          <p:cNvPr id="2065" name="Rectangle 17"/>
          <p:cNvSpPr>
            <a:spLocks noChangeArrowheads="1"/>
          </p:cNvSpPr>
          <p:nvPr/>
        </p:nvSpPr>
        <p:spPr bwMode="auto">
          <a:xfrm>
            <a:off x="6619825" y="3366316"/>
            <a:ext cx="547633" cy="2791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288" fontAlgn="base">
              <a:spcBef>
                <a:spcPct val="0"/>
              </a:spcBef>
              <a:spcAft>
                <a:spcPct val="0"/>
              </a:spcAft>
            </a:pPr>
            <a:r>
              <a:rPr lang="fr-FR" sz="1814" b="1" dirty="0">
                <a:solidFill>
                  <a:srgbClr val="FFFFFF"/>
                </a:solidFill>
                <a:latin typeface="Calibri" pitchFamily="34" charset="0"/>
              </a:rPr>
              <a:t>23%</a:t>
            </a:r>
            <a:endParaRPr lang="fr-FR" sz="1814" b="1" dirty="0">
              <a:solidFill>
                <a:srgbClr val="FFFFFF"/>
              </a:solidFill>
            </a:endParaRPr>
          </a:p>
        </p:txBody>
      </p:sp>
      <p:sp>
        <p:nvSpPr>
          <p:cNvPr id="2066" name="Rectangle 18"/>
          <p:cNvSpPr>
            <a:spLocks noChangeArrowheads="1"/>
          </p:cNvSpPr>
          <p:nvPr/>
        </p:nvSpPr>
        <p:spPr bwMode="auto">
          <a:xfrm>
            <a:off x="5738849" y="4702743"/>
            <a:ext cx="307777" cy="3628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2358" b="1" dirty="0">
                <a:solidFill>
                  <a:srgbClr val="000000"/>
                </a:solidFill>
                <a:latin typeface="Calibri" pitchFamily="34" charset="0"/>
              </a:rPr>
              <a:t>19</a:t>
            </a:r>
            <a:endParaRPr lang="fr-FR" sz="2358" b="1" dirty="0">
              <a:solidFill>
                <a:srgbClr val="FFFFFF"/>
              </a:solidFill>
            </a:endParaRPr>
          </a:p>
        </p:txBody>
      </p:sp>
      <p:sp>
        <p:nvSpPr>
          <p:cNvPr id="2067" name="Rectangle 19"/>
          <p:cNvSpPr>
            <a:spLocks noChangeArrowheads="1"/>
          </p:cNvSpPr>
          <p:nvPr/>
        </p:nvSpPr>
        <p:spPr bwMode="auto">
          <a:xfrm>
            <a:off x="6167432" y="4774181"/>
            <a:ext cx="407163" cy="2791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1814" b="1" dirty="0">
                <a:solidFill>
                  <a:srgbClr val="000000"/>
                </a:solidFill>
                <a:latin typeface="Calibri" pitchFamily="34" charset="0"/>
              </a:rPr>
              <a:t>37%</a:t>
            </a:r>
            <a:endParaRPr lang="fr-FR" sz="1814" b="1" dirty="0">
              <a:solidFill>
                <a:srgbClr val="FFFFFF"/>
              </a:solidFill>
            </a:endParaRPr>
          </a:p>
        </p:txBody>
      </p:sp>
      <p:sp>
        <p:nvSpPr>
          <p:cNvPr id="2068" name="Rectangle 20"/>
          <p:cNvSpPr>
            <a:spLocks noChangeArrowheads="1"/>
          </p:cNvSpPr>
          <p:nvPr/>
        </p:nvSpPr>
        <p:spPr bwMode="auto">
          <a:xfrm>
            <a:off x="4524530" y="3786191"/>
            <a:ext cx="153888" cy="3628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2358" b="1" dirty="0">
                <a:solidFill>
                  <a:srgbClr val="FFFFFF"/>
                </a:solidFill>
                <a:latin typeface="Calibri" pitchFamily="34" charset="0"/>
              </a:rPr>
              <a:t>9</a:t>
            </a:r>
            <a:endParaRPr lang="fr-FR" sz="2358" b="1" dirty="0">
              <a:solidFill>
                <a:srgbClr val="FFFFFF"/>
              </a:solidFill>
            </a:endParaRPr>
          </a:p>
        </p:txBody>
      </p:sp>
      <p:sp>
        <p:nvSpPr>
          <p:cNvPr id="2069" name="Rectangle 21"/>
          <p:cNvSpPr>
            <a:spLocks noChangeArrowheads="1"/>
          </p:cNvSpPr>
          <p:nvPr/>
        </p:nvSpPr>
        <p:spPr bwMode="auto">
          <a:xfrm>
            <a:off x="4453100" y="4143381"/>
            <a:ext cx="407163" cy="2791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1814" b="1" dirty="0">
                <a:solidFill>
                  <a:srgbClr val="FFFFFF"/>
                </a:solidFill>
                <a:latin typeface="Calibri" pitchFamily="34" charset="0"/>
              </a:rPr>
              <a:t>18%</a:t>
            </a:r>
            <a:endParaRPr lang="fr-FR" sz="1814" b="1" dirty="0">
              <a:solidFill>
                <a:srgbClr val="FFFFFF"/>
              </a:solidFill>
            </a:endParaRPr>
          </a:p>
        </p:txBody>
      </p:sp>
      <p:sp>
        <p:nvSpPr>
          <p:cNvPr id="2070" name="Rectangle 22"/>
          <p:cNvSpPr>
            <a:spLocks noChangeArrowheads="1"/>
          </p:cNvSpPr>
          <p:nvPr/>
        </p:nvSpPr>
        <p:spPr bwMode="auto">
          <a:xfrm>
            <a:off x="4881682" y="2786058"/>
            <a:ext cx="153888" cy="3628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2358" b="1" dirty="0">
                <a:solidFill>
                  <a:srgbClr val="FFFFFF"/>
                </a:solidFill>
                <a:latin typeface="Calibri" pitchFamily="34" charset="0"/>
              </a:rPr>
              <a:t>9</a:t>
            </a:r>
            <a:endParaRPr lang="fr-FR" sz="2358" b="1" dirty="0">
              <a:solidFill>
                <a:srgbClr val="FFFFFF"/>
              </a:solidFill>
            </a:endParaRPr>
          </a:p>
        </p:txBody>
      </p:sp>
      <p:sp>
        <p:nvSpPr>
          <p:cNvPr id="2071" name="Rectangle 23"/>
          <p:cNvSpPr>
            <a:spLocks noChangeArrowheads="1"/>
          </p:cNvSpPr>
          <p:nvPr/>
        </p:nvSpPr>
        <p:spPr bwMode="auto">
          <a:xfrm>
            <a:off x="4595961" y="3143249"/>
            <a:ext cx="407163" cy="2791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88" fontAlgn="base">
              <a:spcBef>
                <a:spcPct val="0"/>
              </a:spcBef>
              <a:spcAft>
                <a:spcPct val="0"/>
              </a:spcAft>
            </a:pPr>
            <a:r>
              <a:rPr lang="fr-FR" sz="1814" b="1" dirty="0">
                <a:solidFill>
                  <a:srgbClr val="FFFFFF"/>
                </a:solidFill>
                <a:latin typeface="Calibri" pitchFamily="34" charset="0"/>
              </a:rPr>
              <a:t>18%</a:t>
            </a:r>
            <a:endParaRPr lang="fr-FR" sz="1814" b="1" dirty="0">
              <a:solidFill>
                <a:srgbClr val="FFFFFF"/>
              </a:solidFill>
            </a:endParaRPr>
          </a:p>
        </p:txBody>
      </p:sp>
      <p:sp>
        <p:nvSpPr>
          <p:cNvPr id="2077" name="Rectangle 29"/>
          <p:cNvSpPr>
            <a:spLocks noChangeArrowheads="1"/>
          </p:cNvSpPr>
          <p:nvPr/>
        </p:nvSpPr>
        <p:spPr bwMode="auto">
          <a:xfrm>
            <a:off x="4077261" y="2072085"/>
            <a:ext cx="1571471" cy="5025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288" fontAlgn="base">
              <a:spcBef>
                <a:spcPct val="0"/>
              </a:spcBef>
              <a:spcAft>
                <a:spcPct val="0"/>
              </a:spcAft>
            </a:pPr>
            <a:r>
              <a:rPr lang="fr-FR" sz="1633" b="1" dirty="0">
                <a:solidFill>
                  <a:srgbClr val="000000"/>
                </a:solidFill>
                <a:cs typeface="Arial" pitchFamily="34" charset="0"/>
              </a:rPr>
              <a:t>Représentants de l’État</a:t>
            </a:r>
            <a:endParaRPr lang="fr-FR" sz="1633" b="1" dirty="0">
              <a:solidFill>
                <a:srgbClr val="FFFFFF"/>
              </a:solidFill>
              <a:cs typeface="Arial" pitchFamily="34" charset="0"/>
            </a:endParaRPr>
          </a:p>
        </p:txBody>
      </p:sp>
      <p:sp>
        <p:nvSpPr>
          <p:cNvPr id="2079" name="Rectangle 31"/>
          <p:cNvSpPr>
            <a:spLocks noChangeArrowheads="1"/>
          </p:cNvSpPr>
          <p:nvPr/>
        </p:nvSpPr>
        <p:spPr bwMode="auto">
          <a:xfrm>
            <a:off x="6881737" y="2643183"/>
            <a:ext cx="1785762" cy="100514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912873" fontAlgn="base">
              <a:spcBef>
                <a:spcPct val="0"/>
              </a:spcBef>
              <a:spcAft>
                <a:spcPct val="0"/>
              </a:spcAft>
            </a:pPr>
            <a:r>
              <a:rPr lang="fr-FR" sz="1633" b="1" dirty="0">
                <a:solidFill>
                  <a:srgbClr val="000000"/>
                </a:solidFill>
                <a:cs typeface="Arial" pitchFamily="34" charset="0"/>
              </a:rPr>
              <a:t>Représentants des collectivités locales </a:t>
            </a:r>
            <a:endParaRPr lang="fr-FR" sz="1633" b="1" dirty="0">
              <a:solidFill>
                <a:srgbClr val="FFFFFF"/>
              </a:solidFill>
              <a:cs typeface="Arial" pitchFamily="34" charset="0"/>
            </a:endParaRPr>
          </a:p>
          <a:p>
            <a:pPr algn="r" defTabSz="914288" fontAlgn="base">
              <a:spcBef>
                <a:spcPct val="0"/>
              </a:spcBef>
              <a:spcAft>
                <a:spcPct val="0"/>
              </a:spcAft>
            </a:pPr>
            <a:r>
              <a:rPr lang="fr-FR" sz="1633" b="1" dirty="0">
                <a:solidFill>
                  <a:srgbClr val="000000"/>
                </a:solidFill>
                <a:cs typeface="Arial" pitchFamily="34" charset="0"/>
              </a:rPr>
              <a:t> </a:t>
            </a:r>
            <a:endParaRPr lang="fr-FR" sz="1633" b="1" dirty="0">
              <a:solidFill>
                <a:srgbClr val="FFFFFF"/>
              </a:solidFill>
              <a:cs typeface="Arial" pitchFamily="34" charset="0"/>
            </a:endParaRPr>
          </a:p>
        </p:txBody>
      </p:sp>
      <p:sp>
        <p:nvSpPr>
          <p:cNvPr id="2082" name="Rectangle 34"/>
          <p:cNvSpPr>
            <a:spLocks noChangeArrowheads="1"/>
          </p:cNvSpPr>
          <p:nvPr/>
        </p:nvSpPr>
        <p:spPr bwMode="auto">
          <a:xfrm>
            <a:off x="4667391" y="5476419"/>
            <a:ext cx="2357206" cy="75386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912873" fontAlgn="base">
              <a:spcBef>
                <a:spcPct val="0"/>
              </a:spcBef>
              <a:spcAft>
                <a:spcPct val="0"/>
              </a:spcAft>
            </a:pPr>
            <a:r>
              <a:rPr lang="fr-FR" sz="1633" b="1" dirty="0">
                <a:solidFill>
                  <a:srgbClr val="000000"/>
                </a:solidFill>
                <a:cs typeface="Arial" pitchFamily="34" charset="0"/>
              </a:rPr>
              <a:t>Personnalités à compétence locale </a:t>
            </a:r>
            <a:endParaRPr lang="fr-FR" sz="1633" b="1" dirty="0">
              <a:solidFill>
                <a:srgbClr val="FFFFFF"/>
              </a:solidFill>
              <a:cs typeface="Arial" pitchFamily="34" charset="0"/>
            </a:endParaRPr>
          </a:p>
          <a:p>
            <a:pPr defTabSz="914288" fontAlgn="base">
              <a:spcBef>
                <a:spcPct val="0"/>
              </a:spcBef>
              <a:spcAft>
                <a:spcPct val="0"/>
              </a:spcAft>
            </a:pPr>
            <a:endParaRPr lang="fr-FR" sz="1633" b="1" dirty="0">
              <a:solidFill>
                <a:srgbClr val="FFFFFF"/>
              </a:solidFill>
              <a:cs typeface="Arial" pitchFamily="34" charset="0"/>
            </a:endParaRPr>
          </a:p>
        </p:txBody>
      </p:sp>
      <p:sp>
        <p:nvSpPr>
          <p:cNvPr id="2085" name="Rectangle 37"/>
          <p:cNvSpPr>
            <a:spLocks noChangeArrowheads="1"/>
          </p:cNvSpPr>
          <p:nvPr/>
        </p:nvSpPr>
        <p:spPr bwMode="auto">
          <a:xfrm>
            <a:off x="2095893" y="4146486"/>
            <a:ext cx="2546094" cy="75386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2873" fontAlgn="base">
              <a:spcBef>
                <a:spcPct val="0"/>
              </a:spcBef>
              <a:spcAft>
                <a:spcPct val="0"/>
              </a:spcAft>
            </a:pPr>
            <a:r>
              <a:rPr lang="fr-FR" sz="1633" b="1" dirty="0">
                <a:solidFill>
                  <a:srgbClr val="000000"/>
                </a:solidFill>
                <a:cs typeface="Arial" pitchFamily="34" charset="0"/>
              </a:rPr>
              <a:t>Personnalités à compétence nationale </a:t>
            </a:r>
            <a:endParaRPr lang="fr-FR" sz="1633" b="1" dirty="0">
              <a:solidFill>
                <a:srgbClr val="FFFFFF"/>
              </a:solidFill>
              <a:cs typeface="Arial" pitchFamily="34" charset="0"/>
            </a:endParaRPr>
          </a:p>
          <a:p>
            <a:pPr defTabSz="914288" fontAlgn="base">
              <a:spcBef>
                <a:spcPct val="0"/>
              </a:spcBef>
              <a:spcAft>
                <a:spcPct val="0"/>
              </a:spcAft>
            </a:pPr>
            <a:endParaRPr lang="fr-FR" sz="1633" b="1" dirty="0">
              <a:solidFill>
                <a:srgbClr val="FFFFFF"/>
              </a:solidFill>
              <a:cs typeface="Arial" pitchFamily="34" charset="0"/>
            </a:endParaRPr>
          </a:p>
        </p:txBody>
      </p:sp>
      <p:sp>
        <p:nvSpPr>
          <p:cNvPr id="47" name="Rectangle 29"/>
          <p:cNvSpPr>
            <a:spLocks noChangeArrowheads="1"/>
          </p:cNvSpPr>
          <p:nvPr/>
        </p:nvSpPr>
        <p:spPr bwMode="auto">
          <a:xfrm>
            <a:off x="5667417" y="1428737"/>
            <a:ext cx="2714359"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2873" fontAlgn="base">
              <a:spcBef>
                <a:spcPct val="0"/>
              </a:spcBef>
              <a:spcAft>
                <a:spcPct val="0"/>
              </a:spcAft>
            </a:pPr>
            <a:r>
              <a:rPr lang="fr-FR" sz="1633" b="1" dirty="0">
                <a:solidFill>
                  <a:srgbClr val="000000"/>
                </a:solidFill>
                <a:cs typeface="Arial" pitchFamily="34" charset="0"/>
              </a:rPr>
              <a:t>Le président du CS (</a:t>
            </a:r>
            <a:r>
              <a:rPr lang="fr-FR" sz="1633" b="1" dirty="0">
                <a:solidFill>
                  <a:srgbClr val="000000"/>
                </a:solidFill>
                <a:latin typeface="Calibri" pitchFamily="34" charset="0"/>
              </a:rPr>
              <a:t>2%)</a:t>
            </a:r>
            <a:endParaRPr lang="fr-FR" sz="1633" b="1" dirty="0">
              <a:solidFill>
                <a:srgbClr val="FFFFFF"/>
              </a:solidFill>
            </a:endParaRPr>
          </a:p>
        </p:txBody>
      </p:sp>
      <p:sp>
        <p:nvSpPr>
          <p:cNvPr id="49" name="Rectangle 29"/>
          <p:cNvSpPr>
            <a:spLocks noChangeArrowheads="1"/>
          </p:cNvSpPr>
          <p:nvPr/>
        </p:nvSpPr>
        <p:spPr bwMode="auto">
          <a:xfrm>
            <a:off x="5819801" y="1714489"/>
            <a:ext cx="1847670" cy="5025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912873" fontAlgn="base">
              <a:spcBef>
                <a:spcPct val="0"/>
              </a:spcBef>
              <a:spcAft>
                <a:spcPct val="0"/>
              </a:spcAft>
            </a:pPr>
            <a:r>
              <a:rPr lang="fr-FR" sz="1633" b="1" dirty="0">
                <a:solidFill>
                  <a:srgbClr val="000000"/>
                </a:solidFill>
                <a:cs typeface="Arial" pitchFamily="34" charset="0"/>
              </a:rPr>
              <a:t>Le représentant du personnel (</a:t>
            </a:r>
            <a:r>
              <a:rPr lang="fr-FR" sz="1633" b="1" dirty="0">
                <a:solidFill>
                  <a:srgbClr val="000000"/>
                </a:solidFill>
                <a:latin typeface="Calibri" pitchFamily="34" charset="0"/>
              </a:rPr>
              <a:t>2%)</a:t>
            </a:r>
            <a:r>
              <a:rPr lang="fr-FR" sz="1633" b="1" dirty="0">
                <a:solidFill>
                  <a:srgbClr val="000000"/>
                </a:solidFill>
                <a:cs typeface="Arial" pitchFamily="34" charset="0"/>
              </a:rPr>
              <a:t> </a:t>
            </a:r>
            <a:endParaRPr lang="fr-FR" sz="1633" b="1" dirty="0">
              <a:solidFill>
                <a:srgbClr val="FFFFFF"/>
              </a:solidFill>
              <a:cs typeface="Arial" pitchFamily="34" charset="0"/>
            </a:endParaRPr>
          </a:p>
        </p:txBody>
      </p:sp>
      <p:cxnSp>
        <p:nvCxnSpPr>
          <p:cNvPr id="51" name="Connecteur droit 50"/>
          <p:cNvCxnSpPr/>
          <p:nvPr/>
        </p:nvCxnSpPr>
        <p:spPr>
          <a:xfrm rot="5400000" flipH="1" flipV="1">
            <a:off x="5411015" y="2112966"/>
            <a:ext cx="654872" cy="79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rot="5400000" flipH="1" flipV="1">
            <a:off x="5131640" y="1964521"/>
            <a:ext cx="928694" cy="15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8" name="Rectangle 29"/>
          <p:cNvSpPr>
            <a:spLocks noChangeArrowheads="1"/>
          </p:cNvSpPr>
          <p:nvPr/>
        </p:nvSpPr>
        <p:spPr bwMode="auto">
          <a:xfrm>
            <a:off x="5024544" y="3357563"/>
            <a:ext cx="1357179" cy="7257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288" fontAlgn="base">
              <a:spcBef>
                <a:spcPct val="0"/>
              </a:spcBef>
              <a:spcAft>
                <a:spcPct val="0"/>
              </a:spcAft>
            </a:pPr>
            <a:r>
              <a:rPr lang="fr-FR" sz="2358" b="1" dirty="0">
                <a:solidFill>
                  <a:srgbClr val="000000"/>
                </a:solidFill>
                <a:cs typeface="Arial" pitchFamily="34" charset="0"/>
              </a:rPr>
              <a:t>51 Membres</a:t>
            </a:r>
            <a:endParaRPr lang="fr-FR" sz="2358" b="1" dirty="0">
              <a:solidFill>
                <a:srgbClr val="FFFFFF"/>
              </a:solidFill>
              <a:cs typeface="Arial" pitchFamily="34" charset="0"/>
            </a:endParaRPr>
          </a:p>
        </p:txBody>
      </p:sp>
      <p:sp>
        <p:nvSpPr>
          <p:cNvPr id="59" name="Rectangle 58"/>
          <p:cNvSpPr/>
          <p:nvPr/>
        </p:nvSpPr>
        <p:spPr>
          <a:xfrm>
            <a:off x="8738930" y="1571613"/>
            <a:ext cx="1357179" cy="1753481"/>
          </a:xfrm>
          <a:prstGeom prst="rect">
            <a:avLst/>
          </a:prstGeom>
        </p:spPr>
        <p:txBody>
          <a:bodyPr wrap="square" lIns="91427" tIns="45714" rIns="91427" bIns="45714">
            <a:spAutoFit/>
          </a:bodyPr>
          <a:lstStyle/>
          <a:p>
            <a:pPr defTabSz="912873" fontAlgn="base">
              <a:spcBef>
                <a:spcPct val="0"/>
              </a:spcBef>
              <a:spcAft>
                <a:spcPct val="0"/>
              </a:spcAft>
            </a:pPr>
            <a:r>
              <a:rPr lang="fr-FR" sz="1542" b="1" dirty="0">
                <a:solidFill>
                  <a:srgbClr val="007DBA"/>
                </a:solidFill>
              </a:rPr>
              <a:t>1 CR PACA</a:t>
            </a:r>
          </a:p>
          <a:p>
            <a:pPr defTabSz="912873" fontAlgn="base">
              <a:spcBef>
                <a:spcPct val="0"/>
              </a:spcBef>
              <a:spcAft>
                <a:spcPct val="0"/>
              </a:spcAft>
            </a:pPr>
            <a:r>
              <a:rPr lang="fr-FR" sz="1542" b="1" dirty="0">
                <a:solidFill>
                  <a:srgbClr val="007DBA"/>
                </a:solidFill>
              </a:rPr>
              <a:t>3 CD 13</a:t>
            </a:r>
          </a:p>
          <a:p>
            <a:pPr defTabSz="912873" fontAlgn="base">
              <a:spcBef>
                <a:spcPct val="0"/>
              </a:spcBef>
              <a:spcAft>
                <a:spcPct val="0"/>
              </a:spcAft>
            </a:pPr>
            <a:r>
              <a:rPr lang="fr-FR" sz="1542" b="1" dirty="0">
                <a:solidFill>
                  <a:srgbClr val="007DBA"/>
                </a:solidFill>
              </a:rPr>
              <a:t>2 CU MPM </a:t>
            </a:r>
          </a:p>
          <a:p>
            <a:pPr defTabSz="912873" fontAlgn="base">
              <a:spcBef>
                <a:spcPct val="0"/>
              </a:spcBef>
              <a:spcAft>
                <a:spcPct val="0"/>
              </a:spcAft>
            </a:pPr>
            <a:r>
              <a:rPr lang="fr-FR" sz="1542" b="1" dirty="0">
                <a:solidFill>
                  <a:srgbClr val="007DBA"/>
                </a:solidFill>
              </a:rPr>
              <a:t>1 Cassis </a:t>
            </a:r>
          </a:p>
          <a:p>
            <a:pPr defTabSz="912873" fontAlgn="base">
              <a:spcBef>
                <a:spcPct val="0"/>
              </a:spcBef>
              <a:spcAft>
                <a:spcPct val="0"/>
              </a:spcAft>
            </a:pPr>
            <a:r>
              <a:rPr lang="fr-FR" sz="1542" b="1" dirty="0">
                <a:solidFill>
                  <a:srgbClr val="007DBA"/>
                </a:solidFill>
              </a:rPr>
              <a:t>1 La Ciotat </a:t>
            </a:r>
          </a:p>
          <a:p>
            <a:pPr defTabSz="912873" fontAlgn="base">
              <a:spcBef>
                <a:spcPct val="0"/>
              </a:spcBef>
              <a:spcAft>
                <a:spcPct val="0"/>
              </a:spcAft>
            </a:pPr>
            <a:r>
              <a:rPr lang="fr-FR" sz="1542" b="1" dirty="0">
                <a:solidFill>
                  <a:srgbClr val="007DBA"/>
                </a:solidFill>
              </a:rPr>
              <a:t>3 Marseille </a:t>
            </a:r>
          </a:p>
          <a:p>
            <a:pPr defTabSz="912873" fontAlgn="base">
              <a:spcBef>
                <a:spcPct val="0"/>
              </a:spcBef>
              <a:spcAft>
                <a:spcPct val="0"/>
              </a:spcAft>
            </a:pPr>
            <a:r>
              <a:rPr lang="fr-FR" sz="1542" b="1" dirty="0">
                <a:solidFill>
                  <a:srgbClr val="007DBA"/>
                </a:solidFill>
              </a:rPr>
              <a:t>1 Maire AOA</a:t>
            </a:r>
          </a:p>
        </p:txBody>
      </p:sp>
      <p:sp>
        <p:nvSpPr>
          <p:cNvPr id="60" name="Rectangle 59"/>
          <p:cNvSpPr/>
          <p:nvPr/>
        </p:nvSpPr>
        <p:spPr>
          <a:xfrm>
            <a:off x="7167458" y="3628631"/>
            <a:ext cx="3500094" cy="2702715"/>
          </a:xfrm>
          <a:prstGeom prst="rect">
            <a:avLst/>
          </a:prstGeom>
        </p:spPr>
        <p:txBody>
          <a:bodyPr wrap="square" lIns="91427" tIns="45714" rIns="91427" bIns="45714">
            <a:spAutoFit/>
          </a:bodyPr>
          <a:lstStyle/>
          <a:p>
            <a:pPr defTabSz="912873" fontAlgn="base">
              <a:spcBef>
                <a:spcPct val="0"/>
              </a:spcBef>
              <a:spcAft>
                <a:spcPct val="0"/>
              </a:spcAft>
            </a:pPr>
            <a:r>
              <a:rPr lang="fr-FR" sz="1542" b="1" dirty="0">
                <a:solidFill>
                  <a:srgbClr val="007DBA"/>
                </a:solidFill>
              </a:rPr>
              <a:t>2 Commerce ou Artisanat  </a:t>
            </a:r>
          </a:p>
          <a:p>
            <a:pPr defTabSz="912873" fontAlgn="base">
              <a:spcBef>
                <a:spcPct val="0"/>
              </a:spcBef>
              <a:spcAft>
                <a:spcPct val="0"/>
              </a:spcAft>
            </a:pPr>
            <a:r>
              <a:rPr lang="fr-FR" sz="1542" b="1" dirty="0">
                <a:solidFill>
                  <a:srgbClr val="007DBA"/>
                </a:solidFill>
              </a:rPr>
              <a:t>2 Pêche pro</a:t>
            </a:r>
            <a:r>
              <a:rPr lang="fr-FR" sz="1542" b="1" i="1" dirty="0">
                <a:solidFill>
                  <a:srgbClr val="007DBA"/>
                </a:solidFill>
              </a:rPr>
              <a:t> </a:t>
            </a:r>
          </a:p>
          <a:p>
            <a:pPr defTabSz="912873" fontAlgn="base">
              <a:spcBef>
                <a:spcPct val="0"/>
              </a:spcBef>
              <a:spcAft>
                <a:spcPct val="0"/>
              </a:spcAft>
            </a:pPr>
            <a:r>
              <a:rPr lang="fr-FR" sz="1542" b="1" dirty="0">
                <a:solidFill>
                  <a:srgbClr val="007DBA"/>
                </a:solidFill>
              </a:rPr>
              <a:t>1 CCIMP</a:t>
            </a:r>
          </a:p>
          <a:p>
            <a:pPr defTabSz="912873" fontAlgn="base">
              <a:spcBef>
                <a:spcPct val="0"/>
              </a:spcBef>
              <a:spcAft>
                <a:spcPct val="0"/>
              </a:spcAft>
            </a:pPr>
            <a:r>
              <a:rPr lang="fr-FR" sz="1542" b="1" dirty="0">
                <a:solidFill>
                  <a:srgbClr val="007DBA"/>
                </a:solidFill>
              </a:rPr>
              <a:t>1 Chambre agri 13</a:t>
            </a:r>
          </a:p>
          <a:p>
            <a:pPr marL="342858" indent="-342858" defTabSz="912873" fontAlgn="base">
              <a:spcBef>
                <a:spcPct val="0"/>
              </a:spcBef>
              <a:spcAft>
                <a:spcPct val="0"/>
              </a:spcAft>
            </a:pPr>
            <a:r>
              <a:rPr lang="fr-FR" sz="1542" b="1" dirty="0">
                <a:solidFill>
                  <a:srgbClr val="007DBA"/>
                </a:solidFill>
              </a:rPr>
              <a:t>3 Protection de la nature,</a:t>
            </a:r>
          </a:p>
          <a:p>
            <a:pPr marL="342858" indent="-342858" defTabSz="912873" fontAlgn="base">
              <a:spcBef>
                <a:spcPct val="0"/>
              </a:spcBef>
              <a:spcAft>
                <a:spcPct val="0"/>
              </a:spcAft>
            </a:pPr>
            <a:r>
              <a:rPr lang="fr-FR" sz="1542" b="1" dirty="0">
                <a:solidFill>
                  <a:srgbClr val="007DBA"/>
                </a:solidFill>
              </a:rPr>
              <a:t>4 Sports de nature (2 terre, 2 mer) </a:t>
            </a:r>
          </a:p>
          <a:p>
            <a:pPr defTabSz="912873" fontAlgn="base">
              <a:spcBef>
                <a:spcPct val="0"/>
              </a:spcBef>
              <a:spcAft>
                <a:spcPct val="0"/>
              </a:spcAft>
            </a:pPr>
            <a:r>
              <a:rPr lang="fr-FR" sz="1542" b="1" dirty="0">
                <a:solidFill>
                  <a:srgbClr val="007DBA"/>
                </a:solidFill>
              </a:rPr>
              <a:t>1 Pêcheur amateur</a:t>
            </a:r>
          </a:p>
          <a:p>
            <a:pPr defTabSz="912873" fontAlgn="base">
              <a:spcBef>
                <a:spcPct val="0"/>
              </a:spcBef>
              <a:spcAft>
                <a:spcPct val="0"/>
              </a:spcAft>
            </a:pPr>
            <a:r>
              <a:rPr lang="fr-FR" sz="1542" b="1" dirty="0">
                <a:solidFill>
                  <a:srgbClr val="007DBA"/>
                </a:solidFill>
              </a:rPr>
              <a:t>1 Société de chasse</a:t>
            </a:r>
          </a:p>
          <a:p>
            <a:pPr defTabSz="912873" fontAlgn="base">
              <a:spcBef>
                <a:spcPct val="0"/>
              </a:spcBef>
              <a:spcAft>
                <a:spcPct val="0"/>
              </a:spcAft>
            </a:pPr>
            <a:r>
              <a:rPr lang="fr-FR" sz="1542" b="1" dirty="0">
                <a:solidFill>
                  <a:srgbClr val="007DBA"/>
                </a:solidFill>
              </a:rPr>
              <a:t>1 Propriétaire foncier</a:t>
            </a:r>
          </a:p>
          <a:p>
            <a:pPr defTabSz="912873" fontAlgn="base">
              <a:spcBef>
                <a:spcPct val="0"/>
              </a:spcBef>
              <a:spcAft>
                <a:spcPct val="0"/>
              </a:spcAft>
            </a:pPr>
            <a:r>
              <a:rPr lang="fr-FR" sz="1542" b="1" dirty="0">
                <a:solidFill>
                  <a:srgbClr val="007DBA"/>
                </a:solidFill>
              </a:rPr>
              <a:t>1 Habitant</a:t>
            </a:r>
          </a:p>
          <a:p>
            <a:pPr defTabSz="912873" fontAlgn="base">
              <a:spcBef>
                <a:spcPct val="0"/>
              </a:spcBef>
              <a:spcAft>
                <a:spcPct val="0"/>
              </a:spcAft>
            </a:pPr>
            <a:r>
              <a:rPr lang="fr-FR" sz="1542" b="1" dirty="0">
                <a:solidFill>
                  <a:srgbClr val="007DBA"/>
                </a:solidFill>
              </a:rPr>
              <a:t>2 Associations de quartiers</a:t>
            </a:r>
          </a:p>
        </p:txBody>
      </p:sp>
      <p:cxnSp>
        <p:nvCxnSpPr>
          <p:cNvPr id="61" name="Connecteur droit 60"/>
          <p:cNvCxnSpPr/>
          <p:nvPr/>
        </p:nvCxnSpPr>
        <p:spPr>
          <a:xfrm rot="5400000" flipH="1" flipV="1">
            <a:off x="5881574" y="4999843"/>
            <a:ext cx="2570974" cy="79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rot="5400000">
            <a:off x="7880879" y="2500307"/>
            <a:ext cx="1715306" cy="79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024463" y="4646553"/>
            <a:ext cx="2428637" cy="1516172"/>
          </a:xfrm>
          <a:prstGeom prst="rect">
            <a:avLst/>
          </a:prstGeom>
        </p:spPr>
        <p:txBody>
          <a:bodyPr wrap="square" lIns="91427" tIns="45714" rIns="91427" bIns="45714">
            <a:spAutoFit/>
          </a:bodyPr>
          <a:lstStyle/>
          <a:p>
            <a:pPr defTabSz="912873" fontAlgn="base">
              <a:spcBef>
                <a:spcPct val="0"/>
              </a:spcBef>
              <a:spcAft>
                <a:spcPct val="0"/>
              </a:spcAft>
            </a:pPr>
            <a:r>
              <a:rPr lang="fr-FR" sz="1542" b="1" dirty="0">
                <a:solidFill>
                  <a:srgbClr val="007DBA"/>
                </a:solidFill>
              </a:rPr>
              <a:t>5 personnes qualifiées (dont 2 CNPN)</a:t>
            </a:r>
          </a:p>
          <a:p>
            <a:pPr defTabSz="912873" fontAlgn="base">
              <a:spcBef>
                <a:spcPct val="0"/>
              </a:spcBef>
              <a:spcAft>
                <a:spcPct val="0"/>
              </a:spcAft>
            </a:pPr>
            <a:r>
              <a:rPr lang="fr-FR" sz="1542" b="1" dirty="0">
                <a:solidFill>
                  <a:srgbClr val="007DBA"/>
                </a:solidFill>
              </a:rPr>
              <a:t>1 ONF</a:t>
            </a:r>
          </a:p>
          <a:p>
            <a:pPr defTabSz="912873" fontAlgn="base">
              <a:spcBef>
                <a:spcPct val="0"/>
              </a:spcBef>
              <a:spcAft>
                <a:spcPct val="0"/>
              </a:spcAft>
            </a:pPr>
            <a:r>
              <a:rPr lang="fr-FR" sz="1542" b="1" dirty="0">
                <a:solidFill>
                  <a:srgbClr val="007DBA"/>
                </a:solidFill>
              </a:rPr>
              <a:t>1 Conservatoire Littoral</a:t>
            </a:r>
          </a:p>
          <a:p>
            <a:pPr defTabSz="912873" fontAlgn="base">
              <a:spcBef>
                <a:spcPct val="0"/>
              </a:spcBef>
              <a:spcAft>
                <a:spcPct val="0"/>
              </a:spcAft>
            </a:pPr>
            <a:r>
              <a:rPr lang="fr-FR" sz="1542" b="1" dirty="0">
                <a:solidFill>
                  <a:srgbClr val="007DBA"/>
                </a:solidFill>
              </a:rPr>
              <a:t>1 Agence de l’Eau RMC</a:t>
            </a:r>
          </a:p>
          <a:p>
            <a:pPr defTabSz="912873" fontAlgn="base">
              <a:spcBef>
                <a:spcPct val="0"/>
              </a:spcBef>
              <a:spcAft>
                <a:spcPct val="0"/>
              </a:spcAft>
            </a:pPr>
            <a:r>
              <a:rPr lang="fr-FR" sz="1542" b="1" dirty="0">
                <a:solidFill>
                  <a:srgbClr val="007DBA"/>
                </a:solidFill>
              </a:rPr>
              <a:t>1 AAMP</a:t>
            </a:r>
          </a:p>
        </p:txBody>
      </p:sp>
      <p:cxnSp>
        <p:nvCxnSpPr>
          <p:cNvPr id="68" name="Connecteur droit 67"/>
          <p:cNvCxnSpPr/>
          <p:nvPr/>
        </p:nvCxnSpPr>
        <p:spPr>
          <a:xfrm rot="5400000">
            <a:off x="2956172" y="2696013"/>
            <a:ext cx="2164322" cy="73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524480" y="1621871"/>
            <a:ext cx="2570672" cy="2228098"/>
          </a:xfrm>
          <a:prstGeom prst="rect">
            <a:avLst/>
          </a:prstGeom>
        </p:spPr>
        <p:txBody>
          <a:bodyPr wrap="square" lIns="91427" tIns="45714" rIns="91427" bIns="45714">
            <a:spAutoFit/>
          </a:bodyPr>
          <a:lstStyle/>
          <a:p>
            <a:pPr algn="r" defTabSz="912873" fontAlgn="base">
              <a:spcBef>
                <a:spcPct val="0"/>
              </a:spcBef>
              <a:spcAft>
                <a:spcPct val="0"/>
              </a:spcAft>
            </a:pPr>
            <a:r>
              <a:rPr lang="fr-FR" sz="1542" b="1" dirty="0">
                <a:solidFill>
                  <a:srgbClr val="007DBA"/>
                </a:solidFill>
              </a:rPr>
              <a:t> Min. de l’Intérieur</a:t>
            </a:r>
          </a:p>
          <a:p>
            <a:pPr algn="r" defTabSz="912873" fontAlgn="base">
              <a:spcBef>
                <a:spcPct val="0"/>
              </a:spcBef>
              <a:spcAft>
                <a:spcPct val="0"/>
              </a:spcAft>
            </a:pPr>
            <a:r>
              <a:rPr lang="fr-FR" sz="1542" b="1" dirty="0">
                <a:solidFill>
                  <a:srgbClr val="007DBA"/>
                </a:solidFill>
              </a:rPr>
              <a:t> Min. de la Défense</a:t>
            </a:r>
          </a:p>
          <a:p>
            <a:pPr algn="r" defTabSz="912873" fontAlgn="base">
              <a:spcBef>
                <a:spcPct val="0"/>
              </a:spcBef>
              <a:spcAft>
                <a:spcPct val="0"/>
              </a:spcAft>
            </a:pPr>
            <a:r>
              <a:rPr lang="fr-FR" sz="1542" b="1" dirty="0">
                <a:solidFill>
                  <a:srgbClr val="007DBA"/>
                </a:solidFill>
              </a:rPr>
              <a:t> Préfet maritime </a:t>
            </a:r>
          </a:p>
          <a:p>
            <a:pPr algn="r" defTabSz="912873" fontAlgn="base">
              <a:spcBef>
                <a:spcPct val="0"/>
              </a:spcBef>
              <a:spcAft>
                <a:spcPct val="0"/>
              </a:spcAft>
            </a:pPr>
            <a:r>
              <a:rPr lang="fr-FR" sz="1542" b="1" dirty="0">
                <a:solidFill>
                  <a:srgbClr val="007DBA"/>
                </a:solidFill>
              </a:rPr>
              <a:t> DREAL (Environnement)</a:t>
            </a:r>
          </a:p>
          <a:p>
            <a:pPr algn="r" defTabSz="912873" fontAlgn="base">
              <a:spcBef>
                <a:spcPct val="0"/>
              </a:spcBef>
              <a:spcAft>
                <a:spcPct val="0"/>
              </a:spcAft>
            </a:pPr>
            <a:r>
              <a:rPr lang="fr-FR" sz="1542" b="1" dirty="0">
                <a:solidFill>
                  <a:srgbClr val="007DBA"/>
                </a:solidFill>
              </a:rPr>
              <a:t> DIRM</a:t>
            </a:r>
          </a:p>
          <a:p>
            <a:pPr algn="r" defTabSz="912873" fontAlgn="base">
              <a:spcBef>
                <a:spcPct val="0"/>
              </a:spcBef>
              <a:spcAft>
                <a:spcPct val="0"/>
              </a:spcAft>
            </a:pPr>
            <a:r>
              <a:rPr lang="fr-FR" sz="1542" b="1" dirty="0">
                <a:solidFill>
                  <a:srgbClr val="007DBA"/>
                </a:solidFill>
              </a:rPr>
              <a:t> DDTM</a:t>
            </a:r>
          </a:p>
          <a:p>
            <a:pPr algn="r" defTabSz="912873" fontAlgn="base">
              <a:spcBef>
                <a:spcPct val="0"/>
              </a:spcBef>
              <a:spcAft>
                <a:spcPct val="0"/>
              </a:spcAft>
            </a:pPr>
            <a:r>
              <a:rPr lang="fr-FR" sz="1542" b="1" dirty="0">
                <a:solidFill>
                  <a:srgbClr val="007DBA"/>
                </a:solidFill>
              </a:rPr>
              <a:t> DRAC </a:t>
            </a:r>
          </a:p>
          <a:p>
            <a:pPr algn="r" defTabSz="912873" fontAlgn="base">
              <a:spcBef>
                <a:spcPct val="0"/>
              </a:spcBef>
              <a:spcAft>
                <a:spcPct val="0"/>
              </a:spcAft>
            </a:pPr>
            <a:r>
              <a:rPr lang="fr-FR" sz="1542" b="1" dirty="0">
                <a:solidFill>
                  <a:srgbClr val="007DBA"/>
                </a:solidFill>
              </a:rPr>
              <a:t> DRJSCS</a:t>
            </a:r>
          </a:p>
          <a:p>
            <a:pPr algn="r" defTabSz="912873" fontAlgn="base">
              <a:spcBef>
                <a:spcPct val="0"/>
              </a:spcBef>
              <a:spcAft>
                <a:spcPct val="0"/>
              </a:spcAft>
            </a:pPr>
            <a:r>
              <a:rPr lang="fr-FR" sz="1542" b="1" dirty="0">
                <a:solidFill>
                  <a:srgbClr val="007DBA"/>
                </a:solidFill>
              </a:rPr>
              <a:t>DR Tourisme</a:t>
            </a:r>
          </a:p>
        </p:txBody>
      </p:sp>
      <p:cxnSp>
        <p:nvCxnSpPr>
          <p:cNvPr id="70" name="Connecteur droit 69"/>
          <p:cNvCxnSpPr/>
          <p:nvPr/>
        </p:nvCxnSpPr>
        <p:spPr>
          <a:xfrm flipV="1">
            <a:off x="1954619" y="4146486"/>
            <a:ext cx="0" cy="189493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964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026" name="Picture 2" descr="O:\PARC_NATIONAL_CAL\SITE_INTERNET\PLAN PARC AA 201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97975" y="-1"/>
            <a:ext cx="8721787" cy="682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90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9614" y="0"/>
            <a:ext cx="9697986" cy="6858000"/>
          </a:xfrm>
        </p:spPr>
      </p:pic>
    </p:spTree>
    <p:extLst>
      <p:ext uri="{BB962C8B-B14F-4D97-AF65-F5344CB8AC3E}">
        <p14:creationId xmlns:p14="http://schemas.microsoft.com/office/powerpoint/2010/main" val="516761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enjeux et les menaces</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480" y="1739468"/>
            <a:ext cx="9143040" cy="5140626"/>
          </a:xfrm>
          <a:prstGeom prst="rect">
            <a:avLst/>
          </a:prstGeom>
        </p:spPr>
      </p:pic>
    </p:spTree>
    <p:extLst>
      <p:ext uri="{BB962C8B-B14F-4D97-AF65-F5344CB8AC3E}">
        <p14:creationId xmlns:p14="http://schemas.microsoft.com/office/powerpoint/2010/main" val="4059784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bwMode="auto">
          <a:xfrm>
            <a:off x="2177362" y="515364"/>
            <a:ext cx="8209995" cy="58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anchor="t" anchorCtr="0" compatLnSpc="1">
            <a:prstTxWarp prst="textNoShape">
              <a:avLst/>
            </a:prstTxWarp>
          </a:bodyPr>
          <a:lstStyle>
            <a:lvl1pPr marL="377825" indent="-377825" algn="l" defTabSz="1006475" rtl="0" eaLnBrk="1" fontAlgn="base" hangingPunct="1">
              <a:spcBef>
                <a:spcPct val="20000"/>
              </a:spcBef>
              <a:spcAft>
                <a:spcPct val="0"/>
              </a:spcAft>
              <a:buFont typeface="Arial" charset="0"/>
              <a:buChar char="•"/>
              <a:defRPr sz="2400" b="1">
                <a:solidFill>
                  <a:schemeClr val="accent1"/>
                </a:solidFill>
                <a:latin typeface="+mn-lt"/>
                <a:ea typeface="+mn-ea"/>
                <a:cs typeface="+mn-cs"/>
              </a:defRPr>
            </a:lvl1pPr>
            <a:lvl2pPr marL="817563" indent="-314325" algn="l" defTabSz="1006475" rtl="0" eaLnBrk="1" fontAlgn="base" hangingPunct="1">
              <a:spcBef>
                <a:spcPct val="20000"/>
              </a:spcBef>
              <a:spcAft>
                <a:spcPct val="0"/>
              </a:spcAft>
              <a:buFont typeface="Arial" charset="0"/>
              <a:buChar char="&gt;"/>
              <a:defRPr sz="2200">
                <a:solidFill>
                  <a:schemeClr val="accent1"/>
                </a:solidFill>
                <a:latin typeface="+mn-lt"/>
                <a:ea typeface="+mn-ea"/>
              </a:defRPr>
            </a:lvl2pPr>
            <a:lvl3pPr marL="1258888" indent="-250825" algn="l" defTabSz="1006475" rtl="0" eaLnBrk="1" fontAlgn="base" hangingPunct="1">
              <a:spcBef>
                <a:spcPct val="20000"/>
              </a:spcBef>
              <a:spcAft>
                <a:spcPct val="0"/>
              </a:spcAft>
              <a:buFont typeface="Arial" charset="0"/>
              <a:buChar char="•"/>
              <a:defRPr sz="2000">
                <a:solidFill>
                  <a:schemeClr val="tx1"/>
                </a:solidFill>
                <a:latin typeface="+mn-lt"/>
                <a:ea typeface="+mn-ea"/>
              </a:defRPr>
            </a:lvl3pPr>
            <a:lvl4pPr marL="1763713" indent="-250825" algn="l" defTabSz="1006475" rtl="0" eaLnBrk="1" fontAlgn="base" hangingPunct="1">
              <a:spcBef>
                <a:spcPct val="20000"/>
              </a:spcBef>
              <a:spcAft>
                <a:spcPct val="0"/>
              </a:spcAft>
              <a:buFont typeface="Arial" charset="0"/>
              <a:buChar char="–"/>
              <a:defRPr sz="2000">
                <a:solidFill>
                  <a:schemeClr val="tx1"/>
                </a:solidFill>
                <a:latin typeface="+mn-lt"/>
                <a:ea typeface="+mn-ea"/>
              </a:defRPr>
            </a:lvl4pPr>
            <a:lvl5pPr marL="24717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5pPr>
            <a:lvl6pPr marL="29289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6pPr>
            <a:lvl7pPr marL="33861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7pPr>
            <a:lvl8pPr marL="38433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8pPr>
            <a:lvl9pPr marL="4300538" indent="-457200" algn="l" defTabSz="1006475"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indent="0">
              <a:buNone/>
            </a:pPr>
            <a:r>
              <a:rPr lang="fr-FR" sz="2540" dirty="0"/>
              <a:t>Acteurs, activités… pressions sur des territoires fragiles</a:t>
            </a:r>
          </a:p>
        </p:txBody>
      </p:sp>
      <p:pic>
        <p:nvPicPr>
          <p:cNvPr id="11" name="Picture 2" descr="P:\Photos\PHOTOS_TERRE\Menaces_Degradations\Incendie\2013_06_02_Incendie_Callelongue_BMPM\13BMP141FF100_PHILIPPE_SO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9165" y="1707360"/>
            <a:ext cx="3183858" cy="225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5"/>
          <p:cNvSpPr txBox="1">
            <a:spLocks noChangeArrowheads="1"/>
          </p:cNvSpPr>
          <p:nvPr/>
        </p:nvSpPr>
        <p:spPr bwMode="auto">
          <a:xfrm>
            <a:off x="6518778" y="1469681"/>
            <a:ext cx="2903084" cy="2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9pPr>
          </a:lstStyle>
          <a:p>
            <a:pPr algn="r" defTabSz="827976" eaLnBrk="1" fontAlgn="base" hangingPunct="1">
              <a:spcBef>
                <a:spcPct val="0"/>
              </a:spcBef>
              <a:spcAft>
                <a:spcPct val="0"/>
              </a:spcAft>
            </a:pPr>
            <a:r>
              <a:rPr lang="fr-FR" altLang="fr-FR" sz="905" b="1" dirty="0">
                <a:solidFill>
                  <a:schemeClr val="accent1"/>
                </a:solidFill>
              </a:rPr>
              <a:t>Incendie à </a:t>
            </a:r>
            <a:r>
              <a:rPr lang="fr-FR" altLang="fr-FR" sz="905" b="1" dirty="0" err="1">
                <a:solidFill>
                  <a:schemeClr val="accent1"/>
                </a:solidFill>
              </a:rPr>
              <a:t>Callelongue</a:t>
            </a:r>
            <a:r>
              <a:rPr lang="fr-FR" altLang="fr-FR" sz="905" b="1" dirty="0">
                <a:solidFill>
                  <a:schemeClr val="accent1"/>
                </a:solidFill>
              </a:rPr>
              <a:t> - Juin 2013 </a:t>
            </a:r>
            <a:r>
              <a:rPr lang="fr-FR" altLang="fr-FR" sz="905" dirty="0">
                <a:solidFill>
                  <a:schemeClr val="accent1"/>
                </a:solidFill>
              </a:rPr>
              <a:t>© BMPM </a:t>
            </a:r>
          </a:p>
        </p:txBody>
      </p:sp>
      <p:pic>
        <p:nvPicPr>
          <p:cNvPr id="13" name="Picture 3" descr="P:\Photos\PHOTOS_TERRE\Menaces_Degradations\Incendie\2013_02_25_Incendie Marseilleveyre\ONF\BMPM_Stephane Besse_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823" y="1707360"/>
            <a:ext cx="3435903" cy="22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8"/>
          <p:cNvSpPr txBox="1">
            <a:spLocks noChangeArrowheads="1"/>
          </p:cNvSpPr>
          <p:nvPr/>
        </p:nvSpPr>
        <p:spPr bwMode="auto">
          <a:xfrm>
            <a:off x="2377078" y="1469681"/>
            <a:ext cx="2901777" cy="2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9pPr>
          </a:lstStyle>
          <a:p>
            <a:pPr defTabSz="827976" eaLnBrk="1" fontAlgn="base" hangingPunct="1">
              <a:spcBef>
                <a:spcPct val="0"/>
              </a:spcBef>
              <a:spcAft>
                <a:spcPct val="0"/>
              </a:spcAft>
            </a:pPr>
            <a:r>
              <a:rPr lang="fr-FR" altLang="fr-FR" sz="905" b="1">
                <a:solidFill>
                  <a:srgbClr val="840B55"/>
                </a:solidFill>
              </a:rPr>
              <a:t>Incendie à Marseilleveyre - Février 2013 </a:t>
            </a:r>
            <a:r>
              <a:rPr lang="fr-FR" altLang="fr-FR" sz="905">
                <a:solidFill>
                  <a:srgbClr val="840B55"/>
                </a:solidFill>
              </a:rPr>
              <a:t>© ONF </a:t>
            </a:r>
          </a:p>
        </p:txBody>
      </p:sp>
      <p:pic>
        <p:nvPicPr>
          <p:cNvPr id="15" name="Picture 5" descr="P:\Photos\PHOTOS_TERRE\Menaces_Degradations\Incendie\2009_Incendie_juillet2009_ED\20090722-P1000886.JPG"/>
          <p:cNvPicPr>
            <a:picLocks noChangeAspect="1" noChangeArrowheads="1"/>
          </p:cNvPicPr>
          <p:nvPr/>
        </p:nvPicPr>
        <p:blipFill>
          <a:blip r:embed="rId4" cstate="print">
            <a:extLst>
              <a:ext uri="{28A0092B-C50C-407E-A947-70E740481C1C}">
                <a14:useLocalDpi xmlns:a14="http://schemas.microsoft.com/office/drawing/2010/main" val="0"/>
              </a:ext>
            </a:extLst>
          </a:blip>
          <a:srcRect t="4233" b="4756"/>
          <a:stretch>
            <a:fillRect/>
          </a:stretch>
        </p:blipFill>
        <p:spPr bwMode="auto">
          <a:xfrm>
            <a:off x="2610129" y="4035833"/>
            <a:ext cx="3434597" cy="22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0"/>
          <p:cNvSpPr txBox="1">
            <a:spLocks noChangeArrowheads="1"/>
          </p:cNvSpPr>
          <p:nvPr/>
        </p:nvSpPr>
        <p:spPr bwMode="auto">
          <a:xfrm>
            <a:off x="2372449" y="6267670"/>
            <a:ext cx="2903084" cy="2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9pPr>
          </a:lstStyle>
          <a:p>
            <a:pPr defTabSz="827976" eaLnBrk="1" fontAlgn="base" hangingPunct="1">
              <a:spcBef>
                <a:spcPct val="0"/>
              </a:spcBef>
              <a:spcAft>
                <a:spcPct val="0"/>
              </a:spcAft>
            </a:pPr>
            <a:r>
              <a:rPr lang="fr-FR" altLang="fr-FR" sz="905" b="1" dirty="0">
                <a:solidFill>
                  <a:srgbClr val="840B55"/>
                </a:solidFill>
              </a:rPr>
              <a:t>Incendie </a:t>
            </a:r>
            <a:r>
              <a:rPr lang="fr-FR" altLang="fr-FR" sz="905" b="1" dirty="0" err="1">
                <a:solidFill>
                  <a:srgbClr val="840B55"/>
                </a:solidFill>
              </a:rPr>
              <a:t>Carpiagne</a:t>
            </a:r>
            <a:r>
              <a:rPr lang="fr-FR" altLang="fr-FR" sz="905" b="1" dirty="0">
                <a:solidFill>
                  <a:srgbClr val="840B55"/>
                </a:solidFill>
              </a:rPr>
              <a:t> - Juillet 2009 </a:t>
            </a:r>
            <a:r>
              <a:rPr lang="fr-FR" altLang="fr-FR" sz="905" dirty="0">
                <a:solidFill>
                  <a:srgbClr val="840B55"/>
                </a:solidFill>
              </a:rPr>
              <a:t>© </a:t>
            </a:r>
            <a:r>
              <a:rPr lang="fr-FR" altLang="fr-FR" sz="905" dirty="0" err="1">
                <a:solidFill>
                  <a:srgbClr val="840B55"/>
                </a:solidFill>
              </a:rPr>
              <a:t>PNCal</a:t>
            </a:r>
            <a:r>
              <a:rPr lang="fr-FR" altLang="fr-FR" sz="905" dirty="0">
                <a:solidFill>
                  <a:srgbClr val="840B55"/>
                </a:solidFill>
              </a:rPr>
              <a:t> </a:t>
            </a:r>
          </a:p>
        </p:txBody>
      </p:sp>
      <p:pic>
        <p:nvPicPr>
          <p:cNvPr id="17" name="Picture 7" descr="P:\Photos\PHOTOS_TERRE\Menaces_Degradations\Incendie\2008_Incendie fontaine de voire_FT\DSC_1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798" y="4017550"/>
            <a:ext cx="3191695" cy="22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p:cNvSpPr txBox="1">
            <a:spLocks noChangeArrowheads="1"/>
          </p:cNvSpPr>
          <p:nvPr/>
        </p:nvSpPr>
        <p:spPr bwMode="auto">
          <a:xfrm>
            <a:off x="6637619" y="6231104"/>
            <a:ext cx="2903084" cy="2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1006475" eaLnBrk="0" fontAlgn="base" hangingPunct="0">
              <a:spcBef>
                <a:spcPct val="0"/>
              </a:spcBef>
              <a:spcAft>
                <a:spcPct val="0"/>
              </a:spcAft>
              <a:defRPr sz="2000">
                <a:solidFill>
                  <a:schemeClr val="tx1"/>
                </a:solidFill>
                <a:latin typeface="Arial" charset="0"/>
                <a:ea typeface="ＭＳ Ｐゴシック" pitchFamily="34" charset="-128"/>
              </a:defRPr>
            </a:lvl9pPr>
          </a:lstStyle>
          <a:p>
            <a:pPr algn="r" defTabSz="827976" eaLnBrk="1" fontAlgn="base" hangingPunct="1">
              <a:spcBef>
                <a:spcPct val="0"/>
              </a:spcBef>
              <a:spcAft>
                <a:spcPct val="0"/>
              </a:spcAft>
            </a:pPr>
            <a:r>
              <a:rPr lang="fr-FR" altLang="fr-FR" sz="905" b="1" dirty="0">
                <a:solidFill>
                  <a:srgbClr val="840B55"/>
                </a:solidFill>
              </a:rPr>
              <a:t>Incendie à Fontaine de voire - 2008 </a:t>
            </a:r>
            <a:r>
              <a:rPr lang="fr-FR" altLang="fr-FR" sz="905" dirty="0">
                <a:solidFill>
                  <a:srgbClr val="840B55"/>
                </a:solidFill>
              </a:rPr>
              <a:t>© </a:t>
            </a:r>
            <a:r>
              <a:rPr lang="fr-FR" altLang="fr-FR" sz="905" dirty="0" err="1">
                <a:solidFill>
                  <a:srgbClr val="840B55"/>
                </a:solidFill>
              </a:rPr>
              <a:t>PNCal</a:t>
            </a:r>
            <a:r>
              <a:rPr lang="fr-FR" altLang="fr-FR" sz="905" dirty="0">
                <a:solidFill>
                  <a:srgbClr val="840B55"/>
                </a:solidFill>
              </a:rPr>
              <a:t> </a:t>
            </a:r>
          </a:p>
        </p:txBody>
      </p:sp>
      <p:sp>
        <p:nvSpPr>
          <p:cNvPr id="19" name="Rectangle 18"/>
          <p:cNvSpPr/>
          <p:nvPr/>
        </p:nvSpPr>
        <p:spPr>
          <a:xfrm>
            <a:off x="2922121" y="3911355"/>
            <a:ext cx="2426053" cy="248957"/>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Risque incendie</a:t>
            </a:r>
          </a:p>
        </p:txBody>
      </p:sp>
    </p:spTree>
    <p:extLst>
      <p:ext uri="{BB962C8B-B14F-4D97-AF65-F5344CB8AC3E}">
        <p14:creationId xmlns:p14="http://schemas.microsoft.com/office/powerpoint/2010/main" val="3982577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805248" y="134466"/>
            <a:ext cx="10604157" cy="615178"/>
          </a:xfrm>
        </p:spPr>
        <p:txBody>
          <a:bodyPr>
            <a:normAutofit fontScale="90000"/>
          </a:bodyPr>
          <a:lstStyle/>
          <a:p>
            <a:pPr algn="ctr"/>
            <a:r>
              <a:rPr lang="fr-FR" dirty="0" smtClean="0"/>
              <a:t>Qu’est-ce que la biodiversité ? </a:t>
            </a:r>
            <a:endParaRPr lang="fr-FR"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r="742" b="11992"/>
          <a:stretch/>
        </p:blipFill>
        <p:spPr>
          <a:xfrm>
            <a:off x="1351005" y="749645"/>
            <a:ext cx="9983745" cy="5460656"/>
          </a:xfrm>
          <a:prstGeom prst="rect">
            <a:avLst/>
          </a:prstGeom>
        </p:spPr>
      </p:pic>
      <p:sp>
        <p:nvSpPr>
          <p:cNvPr id="6" name="ZoneTexte 5"/>
          <p:cNvSpPr txBox="1"/>
          <p:nvPr/>
        </p:nvSpPr>
        <p:spPr>
          <a:xfrm>
            <a:off x="8347934" y="6328635"/>
            <a:ext cx="3386183" cy="369332"/>
          </a:xfrm>
          <a:prstGeom prst="rect">
            <a:avLst/>
          </a:prstGeom>
          <a:noFill/>
        </p:spPr>
        <p:txBody>
          <a:bodyPr wrap="none" rtlCol="0">
            <a:spAutoFit/>
          </a:bodyPr>
          <a:lstStyle/>
          <a:p>
            <a:r>
              <a:rPr lang="fr-FR" b="1" dirty="0" smtClean="0"/>
              <a:t>Source www.save4theplanet.com</a:t>
            </a:r>
            <a:endParaRPr lang="fr-FR" b="1" dirty="0"/>
          </a:p>
        </p:txBody>
      </p:sp>
    </p:spTree>
    <p:extLst>
      <p:ext uri="{BB962C8B-B14F-4D97-AF65-F5344CB8AC3E}">
        <p14:creationId xmlns:p14="http://schemas.microsoft.com/office/powerpoint/2010/main" val="2935645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P:\Photos\PHOTOS_MER\USAGES\Kayak\Kayak_PNCal\Kayak En Vau_G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175" y="3389591"/>
            <a:ext cx="3194933" cy="239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P:\Photos\PHOTOS_MER\USAGES\Bateliers\Batelier_PNCal\IMG_0408_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5771" y="963386"/>
            <a:ext cx="3257809" cy="2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Photos\PHOTOS_TERRE\PNCal_operations_police\Infractions\Bivouac1©PNCal_FM.JPG"/>
          <p:cNvPicPr>
            <a:picLocks noChangeAspect="1" noChangeArrowheads="1"/>
          </p:cNvPicPr>
          <p:nvPr/>
        </p:nvPicPr>
        <p:blipFill>
          <a:blip r:embed="rId4" cstate="print">
            <a:extLst>
              <a:ext uri="{28A0092B-C50C-407E-A947-70E740481C1C}">
                <a14:useLocalDpi xmlns:a14="http://schemas.microsoft.com/office/drawing/2010/main" val="0"/>
              </a:ext>
            </a:extLst>
          </a:blip>
          <a:srcRect t="6287"/>
          <a:stretch>
            <a:fillRect/>
          </a:stretch>
        </p:blipFill>
        <p:spPr bwMode="auto">
          <a:xfrm>
            <a:off x="7873758" y="881885"/>
            <a:ext cx="2487798" cy="171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T:\ZE IVN\PHOTOS\20150226 - Travaux Vaufreges\DSC011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9654" y="939175"/>
            <a:ext cx="2739339" cy="189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Photos\PHOTOS_TERRE\Paysages\Parc_periurbain\4.6-090205-001_CG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493" y="2769093"/>
            <a:ext cx="3144671" cy="211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8622929" y="2455319"/>
            <a:ext cx="1896212" cy="274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 name="Rectangle 31"/>
          <p:cNvSpPr/>
          <p:nvPr/>
        </p:nvSpPr>
        <p:spPr>
          <a:xfrm>
            <a:off x="2881585" y="1134963"/>
            <a:ext cx="1658532" cy="304614"/>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Activités commerciales touristiques</a:t>
            </a:r>
          </a:p>
        </p:txBody>
      </p:sp>
      <p:sp>
        <p:nvSpPr>
          <p:cNvPr id="33" name="Rectangle 32"/>
          <p:cNvSpPr/>
          <p:nvPr/>
        </p:nvSpPr>
        <p:spPr>
          <a:xfrm>
            <a:off x="5946603" y="2566272"/>
            <a:ext cx="889340" cy="177606"/>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Chantiers</a:t>
            </a:r>
          </a:p>
        </p:txBody>
      </p:sp>
      <p:sp>
        <p:nvSpPr>
          <p:cNvPr id="34" name="Rectangle 33"/>
          <p:cNvSpPr/>
          <p:nvPr/>
        </p:nvSpPr>
        <p:spPr>
          <a:xfrm>
            <a:off x="4999654" y="3171444"/>
            <a:ext cx="888033" cy="177606"/>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Pollutions</a:t>
            </a:r>
          </a:p>
        </p:txBody>
      </p:sp>
      <p:sp>
        <p:nvSpPr>
          <p:cNvPr id="35" name="Rectangle 34"/>
          <p:cNvSpPr/>
          <p:nvPr/>
        </p:nvSpPr>
        <p:spPr>
          <a:xfrm>
            <a:off x="1615688" y="4891911"/>
            <a:ext cx="2426053" cy="248957"/>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Fort développement de la fréquentation</a:t>
            </a:r>
          </a:p>
        </p:txBody>
      </p:sp>
      <p:sp>
        <p:nvSpPr>
          <p:cNvPr id="36" name="Rectangle 35"/>
          <p:cNvSpPr/>
          <p:nvPr/>
        </p:nvSpPr>
        <p:spPr>
          <a:xfrm>
            <a:off x="6640414" y="5631919"/>
            <a:ext cx="888033" cy="178912"/>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Tags</a:t>
            </a:r>
          </a:p>
        </p:txBody>
      </p:sp>
      <p:sp>
        <p:nvSpPr>
          <p:cNvPr id="37" name="Rectangle 36"/>
          <p:cNvSpPr/>
          <p:nvPr/>
        </p:nvSpPr>
        <p:spPr>
          <a:xfrm>
            <a:off x="7708957" y="1858069"/>
            <a:ext cx="889340" cy="177606"/>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Bivouac</a:t>
            </a:r>
          </a:p>
        </p:txBody>
      </p:sp>
      <p:sp>
        <p:nvSpPr>
          <p:cNvPr id="38" name="Rectangle 37"/>
          <p:cNvSpPr/>
          <p:nvPr/>
        </p:nvSpPr>
        <p:spPr>
          <a:xfrm>
            <a:off x="8517988" y="5204514"/>
            <a:ext cx="2106095" cy="296446"/>
          </a:xfrm>
          <a:prstGeom prst="rect">
            <a:avLst/>
          </a:prstGeom>
          <a:solidFill>
            <a:schemeClr val="bg1"/>
          </a:solidFill>
          <a:ln>
            <a:solidFill>
              <a:srgbClr val="840B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73" fontAlgn="base">
              <a:spcBef>
                <a:spcPct val="0"/>
              </a:spcBef>
              <a:spcAft>
                <a:spcPct val="0"/>
              </a:spcAft>
              <a:defRPr/>
            </a:pPr>
            <a:r>
              <a:rPr lang="fr-FR" sz="905" b="1" dirty="0">
                <a:solidFill>
                  <a:srgbClr val="840B55"/>
                </a:solidFill>
              </a:rPr>
              <a:t>Dégradation par des pratiques non encadrées</a:t>
            </a:r>
          </a:p>
        </p:txBody>
      </p:sp>
      <p:pic>
        <p:nvPicPr>
          <p:cNvPr id="39" name="Picture 7" descr="T:\ZE IVN\PHOTOS\degradation signaletique\IMG_20150114_152523.jpg"/>
          <p:cNvPicPr>
            <a:picLocks noChangeAspect="1" noChangeArrowheads="1"/>
          </p:cNvPicPr>
          <p:nvPr/>
        </p:nvPicPr>
        <p:blipFill>
          <a:blip r:embed="rId8" cstate="print">
            <a:extLst>
              <a:ext uri="{28A0092B-C50C-407E-A947-70E740481C1C}">
                <a14:useLocalDpi xmlns:a14="http://schemas.microsoft.com/office/drawing/2010/main" val="0"/>
              </a:ext>
            </a:extLst>
          </a:blip>
          <a:srcRect l="17357" t="2481" r="29526" b="8220"/>
          <a:stretch>
            <a:fillRect/>
          </a:stretch>
        </p:blipFill>
        <p:spPr bwMode="auto">
          <a:xfrm>
            <a:off x="5206644" y="5115500"/>
            <a:ext cx="1362085" cy="1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142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2"/>
          <a:stretch>
            <a:fillRect/>
          </a:stretch>
        </p:blipFill>
        <p:spPr>
          <a:xfrm>
            <a:off x="1432520" y="2881745"/>
            <a:ext cx="4095750" cy="3467558"/>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287" y="1192923"/>
            <a:ext cx="4819920" cy="3213280"/>
          </a:xfrm>
          <a:prstGeom prst="rect">
            <a:avLst/>
          </a:prstGeom>
        </p:spPr>
      </p:pic>
      <p:sp>
        <p:nvSpPr>
          <p:cNvPr id="9" name="Titre 8"/>
          <p:cNvSpPr>
            <a:spLocks noGrp="1"/>
          </p:cNvSpPr>
          <p:nvPr>
            <p:ph type="ctrTitle"/>
          </p:nvPr>
        </p:nvSpPr>
        <p:spPr>
          <a:xfrm>
            <a:off x="4141550" y="6135"/>
            <a:ext cx="7884195" cy="1186788"/>
          </a:xfrm>
        </p:spPr>
        <p:txBody>
          <a:bodyPr/>
          <a:lstStyle/>
          <a:p>
            <a:r>
              <a:rPr lang="fr-FR" sz="2400" dirty="0" smtClean="0"/>
              <a:t>Un Parc national espace de concertation et d’information</a:t>
            </a:r>
            <a:endParaRPr lang="fr-FR" sz="2400" dirty="0"/>
          </a:p>
        </p:txBody>
      </p:sp>
      <p:pic>
        <p:nvPicPr>
          <p:cNvPr id="4" name="Espace réservé du contenu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8949864" y="1410182"/>
            <a:ext cx="2944235" cy="4033316"/>
          </a:xfr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684" y="4250696"/>
            <a:ext cx="5618121" cy="2969899"/>
          </a:xfrm>
          <a:prstGeom prst="rect">
            <a:avLst/>
          </a:prstGeom>
        </p:spPr>
      </p:pic>
    </p:spTree>
    <p:extLst>
      <p:ext uri="{BB962C8B-B14F-4D97-AF65-F5344CB8AC3E}">
        <p14:creationId xmlns:p14="http://schemas.microsoft.com/office/powerpoint/2010/main" val="437563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endParaRPr lang="fr-FR"/>
          </a:p>
        </p:txBody>
      </p:sp>
      <p:sp>
        <p:nvSpPr>
          <p:cNvPr id="7" name="Sous-titre 6"/>
          <p:cNvSpPr>
            <a:spLocks noGrp="1"/>
          </p:cNvSpPr>
          <p:nvPr>
            <p:ph type="subTitle" idx="1"/>
          </p:nvPr>
        </p:nvSpPr>
        <p:spPr/>
        <p:txBody>
          <a:bodyPr/>
          <a:lstStyle/>
          <a:p>
            <a:endParaRPr lang="fr-FR"/>
          </a:p>
        </p:txBody>
      </p:sp>
      <p:pic>
        <p:nvPicPr>
          <p:cNvPr id="5" name="Espace réservé du contenu 4"/>
          <p:cNvPicPr>
            <a:picLocks noGrp="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392037" y="905249"/>
            <a:ext cx="9060873" cy="5287734"/>
          </a:xfrm>
          <a:prstGeom prst="rect">
            <a:avLst/>
          </a:prstGeom>
        </p:spPr>
      </p:pic>
    </p:spTree>
    <p:extLst>
      <p:ext uri="{BB962C8B-B14F-4D97-AF65-F5344CB8AC3E}">
        <p14:creationId xmlns:p14="http://schemas.microsoft.com/office/powerpoint/2010/main" val="829594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ctrTitle"/>
          </p:nvPr>
        </p:nvSpPr>
        <p:spPr/>
        <p:txBody>
          <a:bodyPr/>
          <a:lstStyle/>
          <a:p>
            <a:endParaRPr lang="fr-FR"/>
          </a:p>
        </p:txBody>
      </p:sp>
      <p:sp>
        <p:nvSpPr>
          <p:cNvPr id="10" name="Sous-titre 9"/>
          <p:cNvSpPr>
            <a:spLocks noGrp="1"/>
          </p:cNvSpPr>
          <p:nvPr>
            <p:ph type="subTitle" idx="1"/>
          </p:nvPr>
        </p:nvSpPr>
        <p:spPr/>
        <p:txBody>
          <a:bodyPr/>
          <a:lstStyle/>
          <a:p>
            <a:endParaRPr lang="fr-FR"/>
          </a:p>
        </p:txBody>
      </p:sp>
      <p:pic>
        <p:nvPicPr>
          <p:cNvPr id="4" name="Espace réservé du contenu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97527" y="1360513"/>
            <a:ext cx="9156700" cy="5111750"/>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982" y="108119"/>
            <a:ext cx="5308718" cy="1080655"/>
          </a:xfrm>
          <a:prstGeom prst="rect">
            <a:avLst/>
          </a:prstGeom>
        </p:spPr>
      </p:pic>
    </p:spTree>
    <p:extLst>
      <p:ext uri="{BB962C8B-B14F-4D97-AF65-F5344CB8AC3E}">
        <p14:creationId xmlns:p14="http://schemas.microsoft.com/office/powerpoint/2010/main" val="4282898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p:cNvSpPr>
            <a:spLocks noGrp="1"/>
          </p:cNvSpPr>
          <p:nvPr>
            <p:ph type="ctrTitle"/>
          </p:nvPr>
        </p:nvSpPr>
        <p:spPr/>
        <p:txBody>
          <a:bodyPr/>
          <a:lstStyle/>
          <a:p>
            <a:endParaRPr lang="fr-FR"/>
          </a:p>
        </p:txBody>
      </p:sp>
      <p:sp>
        <p:nvSpPr>
          <p:cNvPr id="15" name="Sous-titre 14"/>
          <p:cNvSpPr>
            <a:spLocks noGrp="1"/>
          </p:cNvSpPr>
          <p:nvPr>
            <p:ph type="subTitle" idx="1"/>
          </p:nvPr>
        </p:nvSpPr>
        <p:spPr/>
        <p:txBody>
          <a:bodyPr/>
          <a:lstStyle/>
          <a:p>
            <a:endParaRPr lang="fr-FR"/>
          </a:p>
        </p:txBody>
      </p:sp>
      <p:pic>
        <p:nvPicPr>
          <p:cNvPr id="13" name="Espace réservé du contenu 1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58774" y="1027334"/>
            <a:ext cx="8424862" cy="4799012"/>
          </a:xfrm>
        </p:spPr>
      </p:pic>
    </p:spTree>
    <p:extLst>
      <p:ext uri="{BB962C8B-B14F-4D97-AF65-F5344CB8AC3E}">
        <p14:creationId xmlns:p14="http://schemas.microsoft.com/office/powerpoint/2010/main" val="13720199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16200000">
            <a:off x="4237578" y="-563774"/>
            <a:ext cx="5618162" cy="8313738"/>
          </a:xfrm>
        </p:spPr>
      </p:pic>
    </p:spTree>
    <p:extLst>
      <p:ext uri="{BB962C8B-B14F-4D97-AF65-F5344CB8AC3E}">
        <p14:creationId xmlns:p14="http://schemas.microsoft.com/office/powerpoint/2010/main" val="4133366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5640" y="44624"/>
            <a:ext cx="7740352" cy="1146120"/>
          </a:xfrm>
        </p:spPr>
        <p:txBody>
          <a:bodyPr/>
          <a:lstStyle/>
          <a:p>
            <a:r>
              <a:rPr lang="fr-FR" sz="2800" dirty="0"/>
              <a:t>Schéma de cohérence des sports et loisirs</a:t>
            </a:r>
            <a:r>
              <a:rPr lang="fr-FR" sz="1600" dirty="0"/>
              <a:t/>
            </a:r>
            <a:br>
              <a:rPr lang="fr-FR" sz="1600" dirty="0"/>
            </a:br>
            <a:r>
              <a:rPr lang="fr-FR" sz="1600" dirty="0"/>
              <a:t/>
            </a:r>
            <a:br>
              <a:rPr lang="fr-FR" sz="1600" dirty="0"/>
            </a:br>
            <a:r>
              <a:rPr lang="fr-FR" sz="2800" dirty="0">
                <a:solidFill>
                  <a:srgbClr val="000000"/>
                </a:solidFill>
              </a:rPr>
              <a:t>Cartographie des enjeux naturalistes</a:t>
            </a:r>
          </a:p>
        </p:txBody>
      </p:sp>
      <p:pic>
        <p:nvPicPr>
          <p:cNvPr id="5" name="Imag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5561" y="1358425"/>
            <a:ext cx="7644541" cy="5508000"/>
          </a:xfrm>
          <a:prstGeom prst="rect">
            <a:avLst/>
          </a:prstGeom>
        </p:spPr>
      </p:pic>
      <p:sp>
        <p:nvSpPr>
          <p:cNvPr id="3" name="Sous-titre 2"/>
          <p:cNvSpPr>
            <a:spLocks noGrp="1"/>
          </p:cNvSpPr>
          <p:nvPr>
            <p:ph type="subTitle" idx="1"/>
          </p:nvPr>
        </p:nvSpPr>
        <p:spPr>
          <a:xfrm>
            <a:off x="4223792" y="6425952"/>
            <a:ext cx="6445249" cy="432048"/>
          </a:xfrm>
        </p:spPr>
        <p:txBody>
          <a:bodyPr/>
          <a:lstStyle/>
          <a:p>
            <a:r>
              <a:rPr lang="fr-FR" sz="1800" dirty="0">
                <a:solidFill>
                  <a:srgbClr val="000000"/>
                </a:solidFill>
              </a:rPr>
              <a:t>Etablie par PCS / Secteur / SI en Février 2019</a:t>
            </a:r>
          </a:p>
        </p:txBody>
      </p:sp>
    </p:spTree>
    <p:extLst>
      <p:ext uri="{BB962C8B-B14F-4D97-AF65-F5344CB8AC3E}">
        <p14:creationId xmlns:p14="http://schemas.microsoft.com/office/powerpoint/2010/main" val="407082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4125" y="1910556"/>
            <a:ext cx="7143750" cy="4181475"/>
          </a:xfrm>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951037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2743199" y="832513"/>
            <a:ext cx="8033983" cy="6025488"/>
          </a:xfrm>
          <a:prstGeom prst="rect">
            <a:avLst/>
          </a:prstGeom>
        </p:spPr>
      </p:pic>
      <p:sp>
        <p:nvSpPr>
          <p:cNvPr id="5" name="Titre 1"/>
          <p:cNvSpPr>
            <a:spLocks noGrp="1"/>
          </p:cNvSpPr>
          <p:nvPr>
            <p:ph type="title"/>
          </p:nvPr>
        </p:nvSpPr>
        <p:spPr>
          <a:xfrm>
            <a:off x="387824" y="68034"/>
            <a:ext cx="10515600" cy="1325563"/>
          </a:xfrm>
        </p:spPr>
        <p:txBody>
          <a:bodyPr/>
          <a:lstStyle/>
          <a:p>
            <a:r>
              <a:rPr lang="fr-FR" dirty="0" smtClean="0"/>
              <a:t>La fréquentation dans les calanques</a:t>
            </a:r>
            <a:endParaRPr lang="fr-FR" dirty="0"/>
          </a:p>
        </p:txBody>
      </p:sp>
    </p:spTree>
    <p:extLst>
      <p:ext uri="{BB962C8B-B14F-4D97-AF65-F5344CB8AC3E}">
        <p14:creationId xmlns:p14="http://schemas.microsoft.com/office/powerpoint/2010/main" val="3351575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61855" y="-9473"/>
            <a:ext cx="8183236" cy="846023"/>
          </a:xfrm>
        </p:spPr>
        <p:txBody>
          <a:bodyPr>
            <a:normAutofit fontScale="90000"/>
          </a:bodyPr>
          <a:lstStyle/>
          <a:p>
            <a:r>
              <a:rPr lang="fr-FR" dirty="0" smtClean="0"/>
              <a:t>Pour s’informer</a:t>
            </a:r>
            <a:endParaRPr lang="fr-FR" dirty="0"/>
          </a:p>
        </p:txBody>
      </p:sp>
      <p:sp>
        <p:nvSpPr>
          <p:cNvPr id="5" name="Sous-titre 4"/>
          <p:cNvSpPr>
            <a:spLocks noGrp="1"/>
          </p:cNvSpPr>
          <p:nvPr>
            <p:ph type="subTitle" idx="1"/>
          </p:nvPr>
        </p:nvSpPr>
        <p:spPr>
          <a:xfrm>
            <a:off x="635312" y="1898073"/>
            <a:ext cx="5472546" cy="637309"/>
          </a:xfrm>
        </p:spPr>
        <p:txBody>
          <a:bodyPr>
            <a:normAutofit fontScale="25000" lnSpcReduction="20000"/>
          </a:bodyPr>
          <a:lstStyle/>
          <a:p>
            <a:pPr algn="just"/>
            <a:r>
              <a:rPr lang="fr-FR" dirty="0" smtClean="0">
                <a:solidFill>
                  <a:schemeClr val="accent1"/>
                </a:solidFill>
              </a:rPr>
              <a:t> </a:t>
            </a:r>
            <a:r>
              <a:rPr lang="fr-FR" sz="1600" dirty="0" smtClean="0">
                <a:solidFill>
                  <a:schemeClr val="accent1"/>
                </a:solidFill>
                <a:hlinkClick r:id="rId2"/>
              </a:rPr>
              <a:t>http</a:t>
            </a:r>
            <a:r>
              <a:rPr lang="fr-FR" sz="1600" dirty="0">
                <a:solidFill>
                  <a:schemeClr val="accent1"/>
                </a:solidFill>
                <a:hlinkClick r:id="rId2"/>
              </a:rPr>
              <a:t>://</a:t>
            </a:r>
            <a:r>
              <a:rPr lang="fr-FR" sz="1600" dirty="0" smtClean="0">
                <a:solidFill>
                  <a:schemeClr val="accent1"/>
                </a:solidFill>
                <a:hlinkClick r:id="rId2"/>
              </a:rPr>
              <a:t>www.calanques-parcnational.fr</a:t>
            </a:r>
            <a:endParaRPr lang="fr-FR" sz="1600" dirty="0" smtClean="0">
              <a:solidFill>
                <a:schemeClr val="accent1"/>
              </a:solidFill>
            </a:endParaRPr>
          </a:p>
          <a:p>
            <a:pPr algn="just"/>
            <a:endParaRPr lang="fr-FR" sz="1600" dirty="0">
              <a:solidFill>
                <a:schemeClr val="accent1"/>
              </a:solidFill>
            </a:endParaRPr>
          </a:p>
          <a:p>
            <a:pPr algn="just"/>
            <a:r>
              <a:rPr lang="fr-FR" sz="1600" dirty="0" smtClean="0">
                <a:solidFill>
                  <a:schemeClr val="accent1"/>
                </a:solidFill>
                <a:hlinkClick r:id="rId3"/>
              </a:rPr>
              <a:t>https</a:t>
            </a:r>
            <a:r>
              <a:rPr lang="fr-FR" sz="1600" dirty="0">
                <a:solidFill>
                  <a:schemeClr val="accent1"/>
                </a:solidFill>
                <a:hlinkClick r:id="rId3"/>
              </a:rPr>
              <a:t>://</a:t>
            </a:r>
            <a:r>
              <a:rPr lang="fr-FR" sz="1600" dirty="0" smtClean="0">
                <a:solidFill>
                  <a:schemeClr val="accent1"/>
                </a:solidFill>
                <a:hlinkClick r:id="rId3"/>
              </a:rPr>
              <a:t>www.facebook.com/ParcNationalDesCalanques</a:t>
            </a:r>
            <a:endParaRPr lang="fr-FR" sz="1600" dirty="0" smtClean="0">
              <a:solidFill>
                <a:schemeClr val="accent1"/>
              </a:solidFill>
            </a:endParaRPr>
          </a:p>
          <a:p>
            <a:pPr algn="just"/>
            <a:endParaRPr lang="fr-FR" sz="1600" dirty="0" smtClean="0">
              <a:solidFill>
                <a:schemeClr val="accent1"/>
              </a:solidFill>
            </a:endParaRPr>
          </a:p>
          <a:p>
            <a:pPr algn="just"/>
            <a:r>
              <a:rPr lang="fr-FR" sz="1600" dirty="0">
                <a:solidFill>
                  <a:schemeClr val="accent1"/>
                </a:solidFill>
                <a:hlinkClick r:id="rId4"/>
              </a:rPr>
              <a:t>https://</a:t>
            </a:r>
            <a:r>
              <a:rPr lang="fr-FR" sz="1600" dirty="0" smtClean="0">
                <a:solidFill>
                  <a:schemeClr val="accent1"/>
                </a:solidFill>
                <a:hlinkClick r:id="rId4"/>
              </a:rPr>
              <a:t>www.instagram.com/parc_national_des_calanques</a:t>
            </a:r>
            <a:endParaRPr lang="fr-FR" sz="1600" dirty="0" smtClean="0">
              <a:solidFill>
                <a:schemeClr val="accent1"/>
              </a:solidFill>
            </a:endParaRPr>
          </a:p>
          <a:p>
            <a:pPr algn="just"/>
            <a:endParaRPr lang="fr-FR" sz="1600" dirty="0">
              <a:solidFill>
                <a:schemeClr val="accent1"/>
              </a:solidFill>
            </a:endParaRPr>
          </a:p>
          <a:p>
            <a:pPr algn="just"/>
            <a:r>
              <a:rPr lang="fr-FR" sz="1600" dirty="0" smtClean="0">
                <a:solidFill>
                  <a:schemeClr val="accent1"/>
                </a:solidFill>
                <a:hlinkClick r:id="rId5"/>
              </a:rPr>
              <a:t>https</a:t>
            </a:r>
            <a:r>
              <a:rPr lang="fr-FR" sz="1600" dirty="0">
                <a:solidFill>
                  <a:schemeClr val="accent1"/>
                </a:solidFill>
                <a:hlinkClick r:id="rId5"/>
              </a:rPr>
              <a:t>://</a:t>
            </a:r>
            <a:r>
              <a:rPr lang="fr-FR" sz="1600" dirty="0" smtClean="0">
                <a:solidFill>
                  <a:schemeClr val="accent1"/>
                </a:solidFill>
                <a:hlinkClick r:id="rId5"/>
              </a:rPr>
              <a:t>twitter.com/ParcCalanques</a:t>
            </a:r>
            <a:endParaRPr lang="fr-FR" sz="1600" dirty="0" smtClean="0">
              <a:solidFill>
                <a:schemeClr val="accent1"/>
              </a:solidFill>
            </a:endParaRPr>
          </a:p>
          <a:p>
            <a:pPr algn="just"/>
            <a:endParaRPr lang="fr-FR" sz="1600" dirty="0">
              <a:solidFill>
                <a:schemeClr val="accent1"/>
              </a:solidFill>
            </a:endParaRPr>
          </a:p>
          <a:p>
            <a:pPr algn="just"/>
            <a:endParaRPr lang="fr-FR" sz="1600" dirty="0" smtClean="0">
              <a:solidFill>
                <a:schemeClr val="accent1"/>
              </a:solidFill>
            </a:endParaRPr>
          </a:p>
          <a:p>
            <a:pPr algn="just"/>
            <a:r>
              <a:rPr lang="fr-FR" sz="1600" dirty="0" smtClean="0">
                <a:solidFill>
                  <a:schemeClr val="accent1"/>
                </a:solidFill>
              </a:rPr>
              <a:t>Application mes calanques sur </a:t>
            </a:r>
            <a:r>
              <a:rPr lang="fr-FR" sz="1600" dirty="0" err="1" smtClean="0">
                <a:solidFill>
                  <a:schemeClr val="accent1"/>
                </a:solidFill>
              </a:rPr>
              <a:t>plaus</a:t>
            </a:r>
            <a:r>
              <a:rPr lang="fr-FR" sz="1600" dirty="0" smtClean="0">
                <a:solidFill>
                  <a:schemeClr val="accent1"/>
                </a:solidFill>
              </a:rPr>
              <a:t> </a:t>
            </a:r>
          </a:p>
          <a:p>
            <a:pPr algn="just"/>
            <a:endParaRPr lang="fr-FR" sz="1600" dirty="0">
              <a:solidFill>
                <a:schemeClr val="accent1"/>
              </a:solidFill>
            </a:endParaRPr>
          </a:p>
          <a:p>
            <a:pPr algn="just"/>
            <a:endParaRPr lang="fr-FR" sz="1600" dirty="0" smtClean="0">
              <a:solidFill>
                <a:schemeClr val="accent1"/>
              </a:solidFill>
            </a:endParaRPr>
          </a:p>
          <a:p>
            <a:pPr algn="just"/>
            <a:endParaRPr lang="fr-FR" sz="1600" dirty="0">
              <a:solidFill>
                <a:schemeClr val="accent1"/>
              </a:solidFill>
            </a:endParaRPr>
          </a:p>
          <a:p>
            <a:pPr algn="just"/>
            <a:endParaRPr lang="fr-FR" sz="1600" dirty="0" smtClean="0">
              <a:solidFill>
                <a:schemeClr val="accent1"/>
              </a:solidFill>
            </a:endParaRPr>
          </a:p>
          <a:p>
            <a:pPr algn="just"/>
            <a:endParaRPr lang="fr-FR" dirty="0">
              <a:solidFill>
                <a:schemeClr val="accent1"/>
              </a:solidFill>
            </a:endParaRPr>
          </a:p>
        </p:txBody>
      </p:sp>
      <p:pic>
        <p:nvPicPr>
          <p:cNvPr id="4" name="Espace réservé du contenu 3"/>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6093120" y="836550"/>
            <a:ext cx="4428890" cy="5772068"/>
          </a:xfrm>
        </p:spPr>
      </p:pic>
      <p:sp>
        <p:nvSpPr>
          <p:cNvPr id="7" name="AutoShape 4" descr="data:image/png;base64,iVBORw0KGgoAAAANSUhEUgAAAOEAAADhCAMAAAAJbSJIAAAAdVBMVEU7V53///8jR5YxUJrq7PKNmsDi5e46Vp00Upt2hrUnSZfW2uc3VJwpS5dLZKTL0eJCXaCstdGTn8Rkd64eRJXd4OzAx9zi5u+5wdiHlb5dcqtTaqfp6/Lw8vdneq/3+Pulr82apsiBkLtPZ6ZxgrQANY8WQJM/re77AAAD/ElEQVR4nO3d23LaMBSFYZ+CHCHZ+MApCXFCad//EWtCmGmnHRAYae+tWf9Nr+r4G9sRkWyTpN/VbbdIYmnRtfUZlpz+aUpdGkW9Yw9LmdHT/CEsKku9Tx6yVXEWLq2h3hsvGbs8CQsbz+n5d8oWX8IqziN4zFRHYRPjNXjONqMw3iN4rEyTWlPvhNd0nbQ59U54rWyT97jPUvOeLGIdKk6peD6KIoQQQgghhBBCCCF0Z8rkudU667/LxrTWdizPy+Nqp+RZQpXbrOy2zWq+LobjIuAwDLtdsZ4t5/Vq03y02+euUjbTMpHG9tXTqkivNuzWSh5R5dlL83Zdd16kl5aytnXnjQk7hMomzS08ccLc3uqTJVT9frgZKElYmvntPklC+37HAZQk7D/v8skR9ps7gVKE/epeoBDhBKAMYXb7KChLaLcTgBKE5nUKUIBQ6V3kQn33OCFEaF6mAfkLs1nkwnI/Eche2E/7NcNfWE4aCiUIs3XkQtNNBjIX2gmfuEUIlZ0O5C0sn2MXPuIk5S2c+Jmbv1D9eACQ9bpF3t5m2c3m/7bkvIZ4w2U4rLavttf/izHQ/QPNet9bic+3Oo+GbV9S7+t9uc7PdGKfHXQc7w9ynztz+1W6yaj38/5yp3lgyc/VOQ0WK7EX4ZitrwPTg+RjqF2WfAVfhaPQYR5xJvoR5czhthnRl6GTUPabAjKH+9Y+5Q73iZtQ9oP0LsInCFkHIYT8gxBC/kEIIf8ghJB/EELIPwgh5F/8wj56oXaYEX66tr5N/E7Eh9zVdbkd7dJNAGFNO+0fQLiJXki8sBFAuKe91SaA8JV2FTyAkPhWMP/CgXid379wSbzO719IPBwGEFKv8/sXUq+C+xceiO889S+soh8tqG8K8y4k/tspgJB6OPQvJL/tzbvwg3oax7vw6jSOeCH5t6t4F5J/u4p3IflXjfkWFtTDoXfhnHo49C4knkoMIKS/R9q3kHgqMYDwhXo49C7MqQcL30LqqUT/wjX5YOFbSD2VOGYOb7MLOSCKC//9jfxvpyPxv0/Qf/fTYZV7++vCBhgALxf/vRgQQsg/CCHkH4QQ8g9CCPkHIYT8gxBC/kEIIf8ghJB/EELIPwgh5B+EEPIPQgj5ByGE/IMQQv5BCCH/IISQfxBCyD8IIeQfhBDyD0II+QchhPyDEEL+QQgh/yCEkH8BhURvPQslVIuE6M11oYSmS4hexhtKWLZJTfMmm1BCXSdp3GdpmSZEb8UOJLTNKEwriqMYRmiq9CgsKF4iGUSodPElTJc2/FEMITR2mZ6EaVEFvxYDCG319TOS08aaUpcm5MnqV6jM6GlOW0nOm6vbLuQXRPkVLrq2Pm/lN1mbS39+YmgC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843" y="2626519"/>
            <a:ext cx="455035" cy="455035"/>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15" y="3172691"/>
            <a:ext cx="549893" cy="549893"/>
          </a:xfrm>
          <a:prstGeom prst="rect">
            <a:avLst/>
          </a:prstGeom>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67" y="3813721"/>
            <a:ext cx="529385" cy="466053"/>
          </a:xfrm>
          <a:prstGeom prst="rect">
            <a:avLst/>
          </a:prstGeom>
        </p:spPr>
      </p:pic>
    </p:spTree>
    <p:extLst>
      <p:ext uri="{BB962C8B-B14F-4D97-AF65-F5344CB8AC3E}">
        <p14:creationId xmlns:p14="http://schemas.microsoft.com/office/powerpoint/2010/main" val="2771658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215614" y="0"/>
            <a:ext cx="9724913" cy="6858000"/>
            <a:chOff x="1215614" y="0"/>
            <a:chExt cx="9727029" cy="685800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57" y="0"/>
              <a:ext cx="9693286" cy="6858000"/>
            </a:xfrm>
            <a:prstGeom prst="rect">
              <a:avLst/>
            </a:prstGeom>
          </p:spPr>
        </p:pic>
        <p:sp>
          <p:nvSpPr>
            <p:cNvPr id="5" name="Rectangle 4"/>
            <p:cNvSpPr/>
            <p:nvPr/>
          </p:nvSpPr>
          <p:spPr>
            <a:xfrm>
              <a:off x="1215614" y="5948980"/>
              <a:ext cx="3388659" cy="79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919284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112052" y="98157"/>
            <a:ext cx="8358839" cy="4526885"/>
          </a:xfrm>
        </p:spPr>
        <p:txBody>
          <a:bodyPr>
            <a:normAutofit fontScale="92500"/>
          </a:bodyPr>
          <a:lstStyle/>
          <a:p>
            <a:pPr marL="0" indent="0">
              <a:lnSpc>
                <a:spcPct val="150000"/>
              </a:lnSpc>
              <a:buNone/>
            </a:pPr>
            <a:r>
              <a:rPr lang="fr-FR" sz="2177" dirty="0"/>
              <a:t>Un Parc national est un </a:t>
            </a:r>
            <a:r>
              <a:rPr lang="fr-FR" sz="2177" u="sng" dirty="0"/>
              <a:t>monument de la nature</a:t>
            </a:r>
            <a:r>
              <a:rPr lang="fr-FR" sz="2177" dirty="0"/>
              <a:t>, reconnu au plan national et international comme un territoire d'exception, tant par ses paysages, par la faune et la flore, par le patrimoine historique et culturel qu'il abrite. </a:t>
            </a:r>
          </a:p>
          <a:p>
            <a:pPr marL="0" indent="0">
              <a:lnSpc>
                <a:spcPct val="150000"/>
              </a:lnSpc>
              <a:buNone/>
            </a:pPr>
            <a:endParaRPr lang="fr-FR" sz="2177" dirty="0"/>
          </a:p>
          <a:p>
            <a:pPr marL="0" indent="0">
              <a:lnSpc>
                <a:spcPct val="150000"/>
              </a:lnSpc>
              <a:buNone/>
            </a:pPr>
            <a:r>
              <a:rPr lang="fr-FR" sz="2177" dirty="0"/>
              <a:t>C’est une combinaison d'espaces remarquables, d'une biodiversité préservée et d'un mode de gouvernance et de gestion qui leur permet d'en préserver les richesses, ils sont marqués par une forte volonté d'y concilier la protection de la nature et le développement durable des activités humaines, dans le respect des usages et traditions.</a:t>
            </a:r>
          </a:p>
        </p:txBody>
      </p:sp>
    </p:spTree>
    <p:extLst>
      <p:ext uri="{BB962C8B-B14F-4D97-AF65-F5344CB8AC3E}">
        <p14:creationId xmlns:p14="http://schemas.microsoft.com/office/powerpoint/2010/main" val="3766414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1534" y="-140836"/>
            <a:ext cx="9893643" cy="6998836"/>
          </a:xfrm>
        </p:spPr>
      </p:pic>
    </p:spTree>
    <p:extLst>
      <p:ext uri="{BB962C8B-B14F-4D97-AF65-F5344CB8AC3E}">
        <p14:creationId xmlns:p14="http://schemas.microsoft.com/office/powerpoint/2010/main" val="3464466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17700"/>
            <a:ext cx="10515600" cy="797856"/>
          </a:xfrm>
        </p:spPr>
        <p:txBody>
          <a:bodyPr/>
          <a:lstStyle/>
          <a:p>
            <a:pPr algn="ctr"/>
            <a:r>
              <a:rPr lang="fr-FR" dirty="0" smtClean="0"/>
              <a:t>A quoi sert la biodiversité ? </a:t>
            </a:r>
            <a:endParaRPr lang="fr-FR" dirty="0"/>
          </a:p>
        </p:txBody>
      </p:sp>
      <p:pic>
        <p:nvPicPr>
          <p:cNvPr id="3" name="Image 2"/>
          <p:cNvPicPr>
            <a:picLocks noChangeAspect="1"/>
          </p:cNvPicPr>
          <p:nvPr/>
        </p:nvPicPr>
        <p:blipFill>
          <a:blip r:embed="rId3"/>
          <a:stretch>
            <a:fillRect/>
          </a:stretch>
        </p:blipFill>
        <p:spPr>
          <a:xfrm>
            <a:off x="983786" y="992016"/>
            <a:ext cx="10614418" cy="5519497"/>
          </a:xfrm>
          <a:prstGeom prst="rect">
            <a:avLst/>
          </a:prstGeom>
        </p:spPr>
      </p:pic>
      <p:sp>
        <p:nvSpPr>
          <p:cNvPr id="6" name="ZoneTexte 5"/>
          <p:cNvSpPr txBox="1"/>
          <p:nvPr/>
        </p:nvSpPr>
        <p:spPr>
          <a:xfrm>
            <a:off x="7788536" y="6403307"/>
            <a:ext cx="3927101" cy="369332"/>
          </a:xfrm>
          <a:prstGeom prst="rect">
            <a:avLst/>
          </a:prstGeom>
          <a:noFill/>
        </p:spPr>
        <p:txBody>
          <a:bodyPr wrap="none" rtlCol="0">
            <a:spAutoFit/>
          </a:bodyPr>
          <a:lstStyle/>
          <a:p>
            <a:r>
              <a:rPr lang="fr-FR" dirty="0"/>
              <a:t>Source </a:t>
            </a:r>
            <a:r>
              <a:rPr lang="fr-FR" dirty="0" smtClean="0"/>
              <a:t>www.empreinte-biodiversite.org</a:t>
            </a:r>
            <a:endParaRPr lang="fr-FR" dirty="0"/>
          </a:p>
        </p:txBody>
      </p:sp>
    </p:spTree>
    <p:extLst>
      <p:ext uri="{BB962C8B-B14F-4D97-AF65-F5344CB8AC3E}">
        <p14:creationId xmlns:p14="http://schemas.microsoft.com/office/powerpoint/2010/main" val="1930972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990" y="134467"/>
            <a:ext cx="12126097" cy="573988"/>
          </a:xfrm>
        </p:spPr>
        <p:txBody>
          <a:bodyPr>
            <a:normAutofit fontScale="90000"/>
          </a:bodyPr>
          <a:lstStyle/>
          <a:p>
            <a:r>
              <a:rPr lang="fr-FR" dirty="0"/>
              <a:t>P</a:t>
            </a:r>
            <a:r>
              <a:rPr lang="fr-FR" dirty="0" smtClean="0"/>
              <a:t>erte de biodiversité….vers une 6eme crise d’extinction</a:t>
            </a:r>
            <a:endParaRPr lang="fr-FR" dirty="0"/>
          </a:p>
        </p:txBody>
      </p:sp>
      <p:grpSp>
        <p:nvGrpSpPr>
          <p:cNvPr id="4" name="Groupe 3"/>
          <p:cNvGrpSpPr/>
          <p:nvPr/>
        </p:nvGrpSpPr>
        <p:grpSpPr>
          <a:xfrm>
            <a:off x="2141643" y="708455"/>
            <a:ext cx="7572512" cy="6040730"/>
            <a:chOff x="172994" y="907835"/>
            <a:chExt cx="7572512" cy="604073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94" y="907835"/>
              <a:ext cx="7572512" cy="2947871"/>
            </a:xfrm>
            <a:prstGeom prst="rect">
              <a:avLst/>
            </a:prstGeom>
          </p:spPr>
        </p:pic>
        <p:pic>
          <p:nvPicPr>
            <p:cNvPr id="3" name="Image 2"/>
            <p:cNvPicPr>
              <a:picLocks noChangeAspect="1"/>
            </p:cNvPicPr>
            <p:nvPr/>
          </p:nvPicPr>
          <p:blipFill>
            <a:blip r:embed="rId4"/>
            <a:stretch>
              <a:fillRect/>
            </a:stretch>
          </p:blipFill>
          <p:spPr>
            <a:xfrm>
              <a:off x="226782" y="3768145"/>
              <a:ext cx="7518724" cy="3180420"/>
            </a:xfrm>
            <a:prstGeom prst="rect">
              <a:avLst/>
            </a:prstGeom>
          </p:spPr>
        </p:pic>
      </p:grpSp>
    </p:spTree>
    <p:extLst>
      <p:ext uri="{BB962C8B-B14F-4D97-AF65-F5344CB8AC3E}">
        <p14:creationId xmlns:p14="http://schemas.microsoft.com/office/powerpoint/2010/main" val="378092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1994777" cy="1325563"/>
          </a:xfrm>
        </p:spPr>
        <p:txBody>
          <a:bodyPr>
            <a:normAutofit/>
          </a:bodyPr>
          <a:lstStyle/>
          <a:p>
            <a:pPr algn="ctr"/>
            <a:r>
              <a:rPr lang="fr-FR" sz="3600" dirty="0" smtClean="0"/>
              <a:t>Quelques chiffres sur les impacts constatés sur la biodiversité</a:t>
            </a:r>
            <a:endParaRPr lang="fr-FR" sz="3600" dirty="0"/>
          </a:p>
        </p:txBody>
      </p:sp>
      <p:pic>
        <p:nvPicPr>
          <p:cNvPr id="3" name="Image 2"/>
          <p:cNvPicPr>
            <a:picLocks noChangeAspect="1"/>
          </p:cNvPicPr>
          <p:nvPr/>
        </p:nvPicPr>
        <p:blipFill>
          <a:blip r:embed="rId3"/>
          <a:stretch>
            <a:fillRect/>
          </a:stretch>
        </p:blipFill>
        <p:spPr>
          <a:xfrm>
            <a:off x="174587" y="1018092"/>
            <a:ext cx="4718689" cy="5642677"/>
          </a:xfrm>
          <a:prstGeom prst="rect">
            <a:avLst/>
          </a:prstGeom>
        </p:spPr>
      </p:pic>
      <p:pic>
        <p:nvPicPr>
          <p:cNvPr id="5" name="Espace réservé du contenu 7"/>
          <p:cNvPicPr>
            <a:picLocks noGrp="1" noChangeAspect="1"/>
          </p:cNvPicPr>
          <p:nvPr>
            <p:ph idx="1"/>
          </p:nvPr>
        </p:nvPicPr>
        <p:blipFill>
          <a:blip r:embed="rId4"/>
          <a:stretch>
            <a:fillRect/>
          </a:stretch>
        </p:blipFill>
        <p:spPr>
          <a:xfrm>
            <a:off x="5828858" y="1553777"/>
            <a:ext cx="4900338" cy="4351338"/>
          </a:xfrm>
          <a:prstGeom prst="rect">
            <a:avLst/>
          </a:prstGeom>
        </p:spPr>
      </p:pic>
    </p:spTree>
    <p:extLst>
      <p:ext uri="{BB962C8B-B14F-4D97-AF65-F5344CB8AC3E}">
        <p14:creationId xmlns:p14="http://schemas.microsoft.com/office/powerpoint/2010/main" val="223653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62152" y="2140385"/>
            <a:ext cx="7234929" cy="4308872"/>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t>Depuis 1970 </a:t>
            </a:r>
            <a:r>
              <a:rPr lang="fr-FR" sz="2000" smtClean="0"/>
              <a:t>– 70% </a:t>
            </a:r>
            <a:r>
              <a:rPr lang="fr-FR" sz="2000" dirty="0" smtClean="0"/>
              <a:t>des animaux vertébrés ont disparu </a:t>
            </a:r>
          </a:p>
          <a:p>
            <a:pPr marL="285750" indent="-285750">
              <a:buFont typeface="Arial" panose="020B0604020202020204" pitchFamily="34" charset="0"/>
              <a:buChar char="•"/>
            </a:pPr>
            <a:r>
              <a:rPr lang="fr-FR" sz="2000" dirty="0" smtClean="0"/>
              <a:t>Un taux d’extinction d’espèces 100 à 1000 fois supérieures à la normale</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1/3 de la surface forestière mondiale a disparu en un siècle (20%</a:t>
            </a:r>
          </a:p>
          <a:p>
            <a:r>
              <a:rPr lang="fr-FR" sz="2000" dirty="0"/>
              <a:t> </a:t>
            </a:r>
            <a:r>
              <a:rPr lang="fr-FR" sz="2000" dirty="0" smtClean="0"/>
              <a:t>de </a:t>
            </a:r>
            <a:r>
              <a:rPr lang="fr-FR" sz="2000" dirty="0" err="1" smtClean="0"/>
              <a:t>l’amazonie</a:t>
            </a:r>
            <a:r>
              <a:rPr lang="fr-FR" sz="2000" dirty="0" smtClean="0"/>
              <a:t>, 75% des mangroves, …)</a:t>
            </a:r>
          </a:p>
          <a:p>
            <a:pPr marL="285750" indent="-285750">
              <a:buFont typeface="Arial" panose="020B0604020202020204" pitchFamily="34" charset="0"/>
              <a:buChar char="•"/>
            </a:pPr>
            <a:endParaRPr lang="fr-FR" sz="2000" dirty="0" smtClean="0"/>
          </a:p>
          <a:p>
            <a:pPr marL="285750" indent="-285750">
              <a:buFont typeface="Arial" panose="020B0604020202020204" pitchFamily="34" charset="0"/>
              <a:buChar char="•"/>
            </a:pPr>
            <a:r>
              <a:rPr lang="fr-FR" sz="2000" dirty="0" smtClean="0"/>
              <a:t>Perte de 50% du volume des glaciers depuis 1850</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Effets des catastrophes naturelles amplifiés et s’inscrivent dans la durée</a:t>
            </a:r>
          </a:p>
          <a:p>
            <a:endParaRPr lang="fr-FR" dirty="0" smtClean="0"/>
          </a:p>
          <a:p>
            <a:pPr marL="285750" indent="-285750">
              <a:buFont typeface="Arial" panose="020B0604020202020204" pitchFamily="34" charset="0"/>
              <a:buChar char="•"/>
            </a:pPr>
            <a:endParaRPr lang="fr-FR" dirty="0" smtClean="0"/>
          </a:p>
          <a:p>
            <a:endParaRPr lang="fr-FR" dirty="0"/>
          </a:p>
        </p:txBody>
      </p:sp>
      <p:sp>
        <p:nvSpPr>
          <p:cNvPr id="6" name="Titre 1"/>
          <p:cNvSpPr>
            <a:spLocks noGrp="1"/>
          </p:cNvSpPr>
          <p:nvPr>
            <p:ph type="title"/>
          </p:nvPr>
        </p:nvSpPr>
        <p:spPr>
          <a:xfrm>
            <a:off x="271849" y="365125"/>
            <a:ext cx="11771869" cy="1325563"/>
          </a:xfrm>
        </p:spPr>
        <p:txBody>
          <a:bodyPr>
            <a:normAutofit/>
          </a:bodyPr>
          <a:lstStyle/>
          <a:p>
            <a:pPr algn="ctr"/>
            <a:r>
              <a:rPr lang="fr-FR" sz="3600" dirty="0" smtClean="0"/>
              <a:t>Quelques chiffres sur </a:t>
            </a:r>
            <a:r>
              <a:rPr lang="fr-FR" sz="3600" dirty="0"/>
              <a:t>les impacts constatés sur la </a:t>
            </a:r>
            <a:r>
              <a:rPr lang="fr-FR" sz="3600" dirty="0" smtClean="0"/>
              <a:t>biodiversité</a:t>
            </a:r>
            <a:endParaRPr lang="fr-FR" sz="3600" dirty="0"/>
          </a:p>
        </p:txBody>
      </p:sp>
    </p:spTree>
    <p:extLst>
      <p:ext uri="{BB962C8B-B14F-4D97-AF65-F5344CB8AC3E}">
        <p14:creationId xmlns:p14="http://schemas.microsoft.com/office/powerpoint/2010/main" val="1348289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2501</Words>
  <Application>Microsoft Office PowerPoint</Application>
  <PresentationFormat>Grand écran</PresentationFormat>
  <Paragraphs>285</Paragraphs>
  <Slides>40</Slides>
  <Notes>11</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ＭＳ Ｐゴシック</vt:lpstr>
      <vt:lpstr>Arial</vt:lpstr>
      <vt:lpstr>Calibri</vt:lpstr>
      <vt:lpstr>Calibri Light</vt:lpstr>
      <vt:lpstr>Thème Office</vt:lpstr>
      <vt:lpstr>Présentation PowerPoint</vt:lpstr>
      <vt:lpstr>Qu’est-ce que la biodiversité ? </vt:lpstr>
      <vt:lpstr>Qu’est-ce que la biodiversité ? </vt:lpstr>
      <vt:lpstr>Présentation PowerPoint</vt:lpstr>
      <vt:lpstr>Présentation PowerPoint</vt:lpstr>
      <vt:lpstr>A quoi sert la biodiversité ? </vt:lpstr>
      <vt:lpstr>Perte de biodiversité….vers une 6eme crise d’extinction</vt:lpstr>
      <vt:lpstr>Quelques chiffres sur les impacts constatés sur la biodiversité</vt:lpstr>
      <vt:lpstr>Quelques chiffres sur les impacts constatés sur la biodiversité</vt:lpstr>
      <vt:lpstr>Les causes de la crise imputables aux activités humaines </vt:lpstr>
      <vt:lpstr>Présentation PowerPoint</vt:lpstr>
      <vt:lpstr>Présentation PowerPoint</vt:lpstr>
      <vt:lpstr>Présentation PowerPoint</vt:lpstr>
      <vt:lpstr>Quelles actions et outils pour la protection de la biodiversité ?</vt:lpstr>
      <vt:lpstr>Un Parc national ?</vt:lpstr>
      <vt:lpstr>Présentation PowerPoint</vt:lpstr>
      <vt:lpstr>Présentation PowerPoint</vt:lpstr>
      <vt:lpstr>Présentation PowerPoint</vt:lpstr>
      <vt:lpstr>Le Parc national « à la française »</vt:lpstr>
      <vt:lpstr>Présentation PowerPoint</vt:lpstr>
      <vt:lpstr>Présentation PowerPoint</vt:lpstr>
      <vt:lpstr>Film de présentation du Parc national</vt:lpstr>
      <vt:lpstr>Le Parc national des Calanques</vt:lpstr>
      <vt:lpstr>Genèse du Parc national des Calanques</vt:lpstr>
      <vt:lpstr>Le conseil d’administration gouverne, oriente</vt:lpstr>
      <vt:lpstr>Présentation PowerPoint</vt:lpstr>
      <vt:lpstr>Présentation PowerPoint</vt:lpstr>
      <vt:lpstr>Les enjeux et les menaces</vt:lpstr>
      <vt:lpstr>Présentation PowerPoint</vt:lpstr>
      <vt:lpstr>Présentation PowerPoint</vt:lpstr>
      <vt:lpstr>Un Parc national espace de concertation et d’information</vt:lpstr>
      <vt:lpstr>Présentation PowerPoint</vt:lpstr>
      <vt:lpstr>Présentation PowerPoint</vt:lpstr>
      <vt:lpstr>Présentation PowerPoint</vt:lpstr>
      <vt:lpstr>Présentation PowerPoint</vt:lpstr>
      <vt:lpstr>Schéma de cohérence des sports et loisirs  Cartographie des enjeux naturalistes</vt:lpstr>
      <vt:lpstr>Présentation PowerPoint</vt:lpstr>
      <vt:lpstr>La fréquentation dans les calanques</vt:lpstr>
      <vt:lpstr>Pour s’informer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aine de diapo</dc:title>
  <dc:creator>Fabien REVEST</dc:creator>
  <cp:lastModifiedBy>Fabien REVEST</cp:lastModifiedBy>
  <cp:revision>76</cp:revision>
  <dcterms:created xsi:type="dcterms:W3CDTF">2020-12-09T14:07:07Z</dcterms:created>
  <dcterms:modified xsi:type="dcterms:W3CDTF">2023-03-31T11:57:37Z</dcterms:modified>
</cp:coreProperties>
</file>